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16"/>
  </p:notesMasterIdLst>
  <p:handoutMasterIdLst>
    <p:handoutMasterId r:id="rId17"/>
  </p:handoutMasterIdLst>
  <p:sldIdLst>
    <p:sldId id="256" r:id="rId3"/>
    <p:sldId id="260" r:id="rId4"/>
    <p:sldId id="258" r:id="rId5"/>
    <p:sldId id="257" r:id="rId6"/>
    <p:sldId id="259" r:id="rId7"/>
    <p:sldId id="262" r:id="rId8"/>
    <p:sldId id="263" r:id="rId9"/>
    <p:sldId id="264" r:id="rId10"/>
    <p:sldId id="265" r:id="rId11"/>
    <p:sldId id="268" r:id="rId12"/>
    <p:sldId id="267" r:id="rId13"/>
    <p:sldId id="269" r:id="rId14"/>
    <p:sldId id="266" r:id="rId15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07702"/>
    <a:srgbClr val="EA59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5" autoAdjust="0"/>
    <p:restoredTop sz="94624" autoAdjust="0"/>
  </p:normalViewPr>
  <p:slideViewPr>
    <p:cSldViewPr snapToGrid="0">
      <p:cViewPr varScale="1">
        <p:scale>
          <a:sx n="111" d="100"/>
          <a:sy n="111" d="100"/>
        </p:scale>
        <p:origin x="-10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-378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68B19-14DD-F243-9026-250401D9B630}" type="datetimeFigureOut">
              <a:rPr lang="sv-SE" smtClean="0"/>
              <a:pPr/>
              <a:t>2015-04-16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EC247-4033-654D-BE11-A8F8BDC8E7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440828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60BAC-E1EB-3E4A-970E-E1915F813EEB}" type="datetimeFigureOut">
              <a:rPr lang="sv-SE" smtClean="0"/>
              <a:pPr/>
              <a:t>2015-04-16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CF30-D7FC-5449-AD11-F64080F38D8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62968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DAABF-87F1-4B9F-BEF0-FD4468FC6F8E}" type="slidenum">
              <a:rPr lang="sv-SE" smtClean="0"/>
              <a:pPr/>
              <a:t>1</a:t>
            </a:fld>
            <a:endParaRPr lang="sv-S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59771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 13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rgbClr val="0065A5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6" name="Bildobjekt 15" descr="MIUN_punkt_se_ROSA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1082" y="519343"/>
            <a:ext cx="1184052" cy="464709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1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1218926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6" name="Bildobjekt 15" descr="MIUN_punkt_se_RÖD_Int_Neg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4900" y="521968"/>
            <a:ext cx="1143000" cy="446197"/>
          </a:xfrm>
          <a:prstGeom prst="rect">
            <a:avLst/>
          </a:prstGeom>
        </p:spPr>
      </p:pic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4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  <p:sp>
        <p:nvSpPr>
          <p:cNvPr id="13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919579"/>
            <a:ext cx="6630987" cy="364302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theree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1218926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7" name="Bildobjekt 16" descr="MIUN_punkt_se_ROSA_Int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4899" y="513501"/>
            <a:ext cx="1143000" cy="446197"/>
          </a:xfrm>
          <a:prstGeom prst="rect">
            <a:avLst/>
          </a:prstGeom>
        </p:spPr>
      </p:pic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4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4" y="1919579"/>
            <a:ext cx="6675435" cy="3744621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Subheadline</a:t>
            </a:r>
            <a:endParaRPr lang="sv-SE" dirty="0" smtClean="0"/>
          </a:p>
          <a:p>
            <a:pPr lvl="1"/>
            <a:r>
              <a:rPr lang="sv-SE" dirty="0" smtClean="0"/>
              <a:t>Change the </a:t>
            </a:r>
            <a:r>
              <a:rPr lang="sv-SE" dirty="0" err="1" smtClean="0"/>
              <a:t>Indent</a:t>
            </a:r>
            <a:r>
              <a:rPr lang="sv-SE" dirty="0" smtClean="0"/>
              <a:t> by </a:t>
            </a:r>
            <a:r>
              <a:rPr lang="sv-SE" dirty="0" err="1" smtClean="0"/>
              <a:t>clicking</a:t>
            </a:r>
            <a:r>
              <a:rPr lang="sv-SE" dirty="0" smtClean="0"/>
              <a:t> the </a:t>
            </a:r>
            <a:r>
              <a:rPr lang="sv-SE" dirty="0" err="1" smtClean="0"/>
              <a:t>Increase</a:t>
            </a:r>
            <a:r>
              <a:rPr lang="sv-SE" dirty="0" smtClean="0"/>
              <a:t> List </a:t>
            </a:r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button</a:t>
            </a:r>
            <a:r>
              <a:rPr lang="sv-SE" dirty="0" smtClean="0"/>
              <a:t> to get a </a:t>
            </a:r>
            <a:r>
              <a:rPr lang="sv-SE" dirty="0" err="1" smtClean="0"/>
              <a:t>subleadline</a:t>
            </a:r>
            <a:r>
              <a:rPr lang="sv-SE" dirty="0" smtClean="0"/>
              <a:t> like this två</a:t>
            </a:r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rgbClr val="E7177B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1" hasCustomPrompt="1"/>
          </p:nvPr>
        </p:nvSpPr>
        <p:spPr>
          <a:xfrm>
            <a:off x="4475636" y="1303610"/>
            <a:ext cx="4138319" cy="2868612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click</a:t>
            </a:r>
            <a:r>
              <a:rPr lang="sv-SE" dirty="0" smtClean="0"/>
              <a:t> on the </a:t>
            </a:r>
            <a:r>
              <a:rPr lang="sv-SE" dirty="0" err="1" smtClean="0"/>
              <a:t>icon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a </a:t>
            </a:r>
            <a:r>
              <a:rPr lang="sv-SE" dirty="0" err="1" smtClean="0"/>
              <a:t>picture</a:t>
            </a:r>
            <a:endParaRPr lang="sv-SE" dirty="0" smtClean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1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63730" y="1694265"/>
            <a:ext cx="3791761" cy="388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665315" y="1208685"/>
            <a:ext cx="4384242" cy="47093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headlline</a:t>
            </a:r>
            <a:endParaRPr lang="sv-SE" dirty="0"/>
          </a:p>
        </p:txBody>
      </p:sp>
      <p:pic>
        <p:nvPicPr>
          <p:cNvPr id="18" name="Bildobjekt 17" descr="miunlogo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  <p:pic>
        <p:nvPicPr>
          <p:cNvPr id="19" name="Bildobjekt 18" descr="MIUN_punkt_se_RÖD_Int_Neg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4900" y="521968"/>
            <a:ext cx="1143000" cy="446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miunlogo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5C16E-F050-412D-B706-514A62466EB5}" type="datetime1">
              <a:rPr lang="sv-SE"/>
              <a:pPr>
                <a:defRPr/>
              </a:pPr>
              <a:t>2015-04-16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Based on material by Bengt Oelman,  Stefan Persson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6764E-C02B-4B56-8F0A-297F8F36A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4CBA-E141-4CBA-8C7E-404D5DDE02B0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Information Technology and Media</a:t>
            </a:r>
            <a:endParaRPr lang="sv-SE" sz="1400">
              <a:latin typeface="Times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45EC0-21B3-4E86-83BD-55F89179FF79}" type="slidenum">
              <a:rPr lang="sv-SE"/>
              <a:pPr>
                <a:defRPr/>
              </a:pPr>
              <a:t>‹#›</a:t>
            </a:fld>
            <a:endParaRPr lang="sv-SE" sz="1400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262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31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12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rgbClr val="0065A5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1218926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3" name="Bildobjekt 12" descr="MIUN_punkt_se_ROSA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1082" y="519343"/>
            <a:ext cx="1184052" cy="464709"/>
          </a:xfrm>
          <a:prstGeom prst="rect">
            <a:avLst/>
          </a:prstGeom>
        </p:spPr>
      </p:pic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0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919579"/>
            <a:ext cx="6605587" cy="365572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sz="18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232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72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75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711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07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837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030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24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838" y="304526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3" name="Bildobjekt 12" descr="MIUN_punkt_se_ROSA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1082" y="519343"/>
            <a:ext cx="1184052" cy="464708"/>
          </a:xfrm>
          <a:prstGeom prst="rect">
            <a:avLst/>
          </a:prstGeom>
        </p:spPr>
      </p:pic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4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74247" y="929898"/>
            <a:ext cx="8413291" cy="505244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rgbClr val="0065A5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2" name="Bildobjekt 11" descr="MIUN_punkt_se_ROSA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1082" y="519343"/>
            <a:ext cx="1184052" cy="464709"/>
          </a:xfrm>
          <a:prstGeom prst="rect">
            <a:avLst/>
          </a:prstGeom>
        </p:spPr>
      </p:pic>
      <p:sp>
        <p:nvSpPr>
          <p:cNvPr id="14" name="Platshållare för bild 13"/>
          <p:cNvSpPr>
            <a:spLocks noGrp="1"/>
          </p:cNvSpPr>
          <p:nvPr>
            <p:ph type="pic" sz="quarter" idx="11" hasCustomPrompt="1"/>
          </p:nvPr>
        </p:nvSpPr>
        <p:spPr>
          <a:xfrm>
            <a:off x="4475636" y="1303610"/>
            <a:ext cx="4138319" cy="2868612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click</a:t>
            </a:r>
            <a:r>
              <a:rPr lang="sv-SE" dirty="0" smtClean="0"/>
              <a:t> on the </a:t>
            </a:r>
            <a:r>
              <a:rPr lang="sv-SE" dirty="0" err="1" smtClean="0"/>
              <a:t>icon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a </a:t>
            </a:r>
            <a:r>
              <a:rPr lang="sv-SE" dirty="0" err="1" smtClean="0"/>
              <a:t>picture</a:t>
            </a:r>
            <a:endParaRPr lang="sv-SE" dirty="0" smtClean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7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8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63730" y="1694265"/>
            <a:ext cx="3813020" cy="398263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665315" y="1208685"/>
            <a:ext cx="4384242" cy="47093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21" name="Bildobjekt 20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Miun_bil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0000">
            <a:off x="286155" y="322601"/>
            <a:ext cx="8583131" cy="5723627"/>
          </a:xfrm>
          <a:prstGeom prst="rect">
            <a:avLst/>
          </a:prstGeom>
          <a:scene3d>
            <a:camera prst="orthographicFront">
              <a:rot lat="0" lon="0" rev="30000"/>
            </a:camera>
            <a:lightRig rig="threePt" dir="t"/>
          </a:scene3d>
        </p:spPr>
      </p:pic>
      <p:sp>
        <p:nvSpPr>
          <p:cNvPr id="29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3" name="Bildobjekt 12" descr="MIUN_punkt_se_ORANGE_In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1250" y="519851"/>
            <a:ext cx="1143000" cy="446197"/>
          </a:xfrm>
          <a:prstGeom prst="rect">
            <a:avLst/>
          </a:prstGeom>
        </p:spPr>
      </p:pic>
      <p:pic>
        <p:nvPicPr>
          <p:cNvPr id="14" name="Bildobjekt 13" descr="miunlogo.wm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7" name="Bildobjekt 16" descr="MIUN_punkt_se_ORANGE_Int_Neg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4900" y="519851"/>
            <a:ext cx="1143000" cy="44619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1218926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4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919579"/>
            <a:ext cx="6630987" cy="36430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rgbClr val="EA59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7" name="Bildobjekt 16" descr="MIUN_punkt_se_ORANGE_Int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250" y="519851"/>
            <a:ext cx="1143000" cy="44619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1218926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4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5" y="1919579"/>
            <a:ext cx="5840264" cy="191928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pic>
        <p:nvPicPr>
          <p:cNvPr id="12" name="Bildobjekt 11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 userDrawn="1"/>
        </p:nvSpPr>
        <p:spPr>
          <a:xfrm rot="60000">
            <a:off x="302025" y="315820"/>
            <a:ext cx="8566723" cy="5737517"/>
          </a:xfrm>
          <a:custGeom>
            <a:avLst/>
            <a:gdLst>
              <a:gd name="connsiteX0" fmla="*/ 0 w 8382000"/>
              <a:gd name="connsiteY0" fmla="*/ 0 h 5257800"/>
              <a:gd name="connsiteX1" fmla="*/ 8382000 w 8382000"/>
              <a:gd name="connsiteY1" fmla="*/ 0 h 5257800"/>
              <a:gd name="connsiteX2" fmla="*/ 8382000 w 8382000"/>
              <a:gd name="connsiteY2" fmla="*/ 5257800 h 5257800"/>
              <a:gd name="connsiteX3" fmla="*/ 0 w 8382000"/>
              <a:gd name="connsiteY3" fmla="*/ 5257800 h 5257800"/>
              <a:gd name="connsiteX4" fmla="*/ 0 w 83820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5257800">
                <a:moveTo>
                  <a:pt x="0" y="0"/>
                </a:moveTo>
                <a:lnTo>
                  <a:pt x="8382000" y="0"/>
                </a:lnTo>
                <a:lnTo>
                  <a:pt x="83820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0" name="Bildobjekt 19" descr="MIUN_punkt_se_ORANGE_Int_Neg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4900" y="519851"/>
            <a:ext cx="1143000" cy="446197"/>
          </a:xfrm>
          <a:prstGeom prst="rect">
            <a:avLst/>
          </a:prstGeom>
        </p:spPr>
      </p:pic>
      <p:sp>
        <p:nvSpPr>
          <p:cNvPr id="14" name="Platshållare för bild 13"/>
          <p:cNvSpPr>
            <a:spLocks noGrp="1"/>
          </p:cNvSpPr>
          <p:nvPr>
            <p:ph type="pic" sz="quarter" idx="11" hasCustomPrompt="1"/>
          </p:nvPr>
        </p:nvSpPr>
        <p:spPr>
          <a:xfrm>
            <a:off x="4475636" y="1303610"/>
            <a:ext cx="4138319" cy="2868612"/>
          </a:xfrm>
        </p:spPr>
        <p:txBody>
          <a:bodyPr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click</a:t>
            </a:r>
            <a:r>
              <a:rPr lang="sv-SE" dirty="0" smtClean="0"/>
              <a:t> on the </a:t>
            </a:r>
            <a:r>
              <a:rPr lang="sv-SE" dirty="0" err="1" smtClean="0"/>
              <a:t>icon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a </a:t>
            </a:r>
            <a:r>
              <a:rPr lang="sv-SE" dirty="0" err="1" smtClean="0"/>
              <a:t>picture</a:t>
            </a:r>
            <a:endParaRPr lang="sv-SE" dirty="0" smtClean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0407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17" name="Platshållare för bildnummer 15"/>
          <p:cNvSpPr>
            <a:spLocks noGrp="1"/>
          </p:cNvSpPr>
          <p:nvPr>
            <p:ph type="sldNum" sz="quarter" idx="12"/>
          </p:nvPr>
        </p:nvSpPr>
        <p:spPr>
          <a:xfrm>
            <a:off x="5354827" y="6356350"/>
            <a:ext cx="1661292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8" name="Platshållare för sidfot 16"/>
          <p:cNvSpPr>
            <a:spLocks noGrp="1"/>
          </p:cNvSpPr>
          <p:nvPr>
            <p:ph type="ftr" sz="quarter" idx="13"/>
          </p:nvPr>
        </p:nvSpPr>
        <p:spPr>
          <a:xfrm>
            <a:off x="2919350" y="6356350"/>
            <a:ext cx="18946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1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63730" y="1694265"/>
            <a:ext cx="3813020" cy="390643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665315" y="1208685"/>
            <a:ext cx="4384242" cy="47093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9" name="Bildobjekt 18" descr="miunlogo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28600" y="228600"/>
            <a:ext cx="8686800" cy="59234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Miun_bil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0000">
            <a:off x="286155" y="322601"/>
            <a:ext cx="8583131" cy="5723628"/>
          </a:xfrm>
          <a:prstGeom prst="rect">
            <a:avLst/>
          </a:prstGeom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5" name="Bildobjekt 14" descr="MIUN_punkt_se_ROSA_In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4899" y="513501"/>
            <a:ext cx="1143000" cy="446197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5835014" cy="6860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headline</a:t>
            </a:r>
            <a:endParaRPr lang="sv-SE" dirty="0"/>
          </a:p>
        </p:txBody>
      </p:sp>
      <p:pic>
        <p:nvPicPr>
          <p:cNvPr id="16" name="Bildobjekt 15" descr="miunlogo.wm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31125" y="6234293"/>
            <a:ext cx="1051894" cy="59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 err="1" smtClean="0"/>
              <a:t>HEAdline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err="1" smtClean="0"/>
              <a:t>Please</a:t>
            </a:r>
            <a:r>
              <a:rPr lang="sv-SE" dirty="0" smtClean="0"/>
              <a:t> </a:t>
            </a:r>
            <a:r>
              <a:rPr lang="sv-SE" dirty="0" err="1" smtClean="0"/>
              <a:t>write</a:t>
            </a:r>
            <a:r>
              <a:rPr lang="sv-SE" dirty="0" smtClean="0"/>
              <a:t> your text </a:t>
            </a:r>
            <a:r>
              <a:rPr lang="sv-SE" dirty="0" err="1" smtClean="0"/>
              <a:t>here</a:t>
            </a:r>
            <a:endParaRPr lang="sv-SE" dirty="0" smtClean="0"/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  <a:p>
            <a:pPr lvl="4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five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4351E8F4-E270-3245-A240-247F4DFACE2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40C4B306-099F-D54F-9B6F-12703FFD4310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1" i="0" kern="1200" cap="all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-342900" algn="l" defTabSz="457200" rtl="0" eaLnBrk="1" latinLnBrk="0" hangingPunct="1">
        <a:spcBef>
          <a:spcPct val="20000"/>
        </a:spcBef>
        <a:buFontTx/>
        <a:buNone/>
        <a:defRPr sz="2000" b="0" kern="1200" cap="none" baseline="0">
          <a:solidFill>
            <a:schemeClr val="tx1"/>
          </a:solidFill>
          <a:latin typeface="Arial"/>
          <a:ea typeface="+mn-ea"/>
          <a:cs typeface="Arial"/>
        </a:defRPr>
      </a:lvl1pPr>
      <a:lvl2pPr marL="450850" indent="-180975" algn="l" defTabSz="457200" rtl="0" eaLnBrk="1" latinLnBrk="0" hangingPunct="1">
        <a:spcBef>
          <a:spcPct val="20000"/>
        </a:spcBef>
        <a:buFont typeface="Arial"/>
        <a:buChar char="–"/>
        <a:defRPr sz="1800" kern="1200" cap="none" baseline="0">
          <a:solidFill>
            <a:schemeClr val="tx1"/>
          </a:solidFill>
          <a:latin typeface="Arial"/>
          <a:ea typeface="+mn-ea"/>
          <a:cs typeface="Arial"/>
        </a:defRPr>
      </a:lvl2pPr>
      <a:lvl3pPr marL="900113" indent="-179388" algn="l" defTabSz="457200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Arial"/>
          <a:ea typeface="+mn-ea"/>
          <a:cs typeface="Arial"/>
        </a:defRPr>
      </a:lvl3pPr>
      <a:lvl4pPr marL="1162050" indent="-180975" algn="l" defTabSz="457200" rtl="0" eaLnBrk="1" latinLnBrk="0" hangingPunct="1">
        <a:spcBef>
          <a:spcPct val="20000"/>
        </a:spcBef>
        <a:buFont typeface="Arial"/>
        <a:buChar char="–"/>
        <a:defRPr sz="1800" b="1" kern="1200" cap="none" baseline="0">
          <a:solidFill>
            <a:schemeClr val="tx1"/>
          </a:solidFill>
          <a:latin typeface="Arial"/>
          <a:ea typeface="+mn-ea"/>
          <a:cs typeface="Arial"/>
        </a:defRPr>
      </a:lvl4pPr>
      <a:lvl5pPr marL="1522413" indent="-180975" algn="l" defTabSz="457200" rtl="0" eaLnBrk="1" latinLnBrk="0" hangingPunct="1">
        <a:spcBef>
          <a:spcPct val="20000"/>
        </a:spcBef>
        <a:buFont typeface="Arial"/>
        <a:buChar char="»"/>
        <a:defRPr sz="1800" b="1" kern="120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 defTabSz="914400"/>
              <a:t>16/04/2015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8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17.xml"/><Relationship Id="rId1" Type="http://schemas.openxmlformats.org/officeDocument/2006/relationships/video" Target="../media/media2.mov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17.xml"/><Relationship Id="rId1" Type="http://schemas.openxmlformats.org/officeDocument/2006/relationships/video" Target="../media/media3.mov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video" Target="../media/media4.mov"/><Relationship Id="rId6" Type="http://schemas.openxmlformats.org/officeDocument/2006/relationships/image" Target="../media/image23.png"/><Relationship Id="rId5" Type="http://schemas.microsoft.com/office/2007/relationships/media" Target="../media/media4.mo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17.xml"/><Relationship Id="rId1" Type="http://schemas.openxmlformats.org/officeDocument/2006/relationships/video" Target="../media/media1.mov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18D594-87D8-4BB8-BE74-B7E6FD134D84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3317" name="Bildobjekt 8" descr="hand.jpg"/>
          <p:cNvPicPr>
            <a:picLocks noChangeAspect="1"/>
          </p:cNvPicPr>
          <p:nvPr/>
        </p:nvPicPr>
        <p:blipFill>
          <a:blip r:embed="rId3" cstate="print"/>
          <a:srcRect l="-395" t="11681" r="-395" b="10068"/>
          <a:stretch>
            <a:fillRect/>
          </a:stretch>
        </p:blipFill>
        <p:spPr bwMode="auto">
          <a:xfrm>
            <a:off x="1639191" y="1164233"/>
            <a:ext cx="561828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85800" y="304088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sv-SE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DIGITALA </a:t>
            </a:r>
            <a:r>
              <a:rPr lang="sv-SE" sz="2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SAMHÄLLEN</a:t>
            </a:r>
          </a:p>
          <a:p>
            <a:pPr algn="ctr" eaLnBrk="1" hangingPunct="1">
              <a:defRPr/>
            </a:pPr>
            <a:r>
              <a:rPr lang="sv-SE" sz="2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Uppsatstävling </a:t>
            </a:r>
            <a:r>
              <a:rPr lang="sv-SE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för Teknik- och </a:t>
            </a:r>
            <a:r>
              <a:rPr lang="sv-SE" sz="2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NV</a:t>
            </a:r>
            <a:endParaRPr lang="sv-SE" sz="28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015-04-15 21 01 5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08" y="2139696"/>
            <a:ext cx="7315200" cy="4114800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7693040" y="-342503"/>
            <a:ext cx="1286192" cy="17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906"/>
            <a:ext cx="1363258" cy="12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2960" y="1673352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….inom medicinteknik och hälsa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404664"/>
            <a:ext cx="5400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 err="1" smtClean="0">
                <a:solidFill>
                  <a:schemeClr val="bg1"/>
                </a:solidFill>
              </a:rPr>
              <a:t>Ljus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och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sätt</a:t>
            </a:r>
            <a:r>
              <a:rPr lang="en-IE" sz="2400" dirty="0" smtClean="0">
                <a:solidFill>
                  <a:schemeClr val="bg1"/>
                </a:solidFill>
              </a:rPr>
              <a:t> vi </a:t>
            </a:r>
            <a:r>
              <a:rPr lang="en-IE" sz="2400" dirty="0" err="1" smtClean="0">
                <a:solidFill>
                  <a:schemeClr val="bg1"/>
                </a:solidFill>
              </a:rPr>
              <a:t>använder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har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en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mycket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stor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betydelse</a:t>
            </a:r>
            <a:r>
              <a:rPr lang="en-IE" sz="2400" dirty="0" smtClean="0">
                <a:solidFill>
                  <a:schemeClr val="bg1"/>
                </a:solidFill>
              </a:rPr>
              <a:t>….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4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2015-04-15 20 53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08" y="2135017"/>
            <a:ext cx="7315200" cy="4114800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7693040" y="-342503"/>
            <a:ext cx="1286192" cy="17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906"/>
            <a:ext cx="1363258" cy="12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2960" y="1673352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….för tillverkning av olika varor och produkter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404664"/>
            <a:ext cx="5400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 err="1" smtClean="0">
                <a:solidFill>
                  <a:schemeClr val="bg1"/>
                </a:solidFill>
              </a:rPr>
              <a:t>Ljus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och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sätt</a:t>
            </a:r>
            <a:r>
              <a:rPr lang="en-IE" sz="2400" dirty="0" smtClean="0">
                <a:solidFill>
                  <a:schemeClr val="bg1"/>
                </a:solidFill>
              </a:rPr>
              <a:t> vi </a:t>
            </a:r>
            <a:r>
              <a:rPr lang="en-IE" sz="2400" dirty="0" err="1" smtClean="0">
                <a:solidFill>
                  <a:schemeClr val="bg1"/>
                </a:solidFill>
              </a:rPr>
              <a:t>använder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har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en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mycket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stor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betydelse</a:t>
            </a:r>
            <a:r>
              <a:rPr lang="en-IE" sz="2400" dirty="0" smtClean="0">
                <a:solidFill>
                  <a:schemeClr val="bg1"/>
                </a:solidFill>
              </a:rPr>
              <a:t>….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1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7693040" y="-342503"/>
            <a:ext cx="1286192" cy="17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906"/>
            <a:ext cx="1363258" cy="12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2015-04-15 20 31 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208" y="2139696"/>
            <a:ext cx="7315200" cy="41148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822960" y="1673352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….för tillverkning av olika varor och produkter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404664"/>
            <a:ext cx="5400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 err="1" smtClean="0">
                <a:solidFill>
                  <a:schemeClr val="bg1"/>
                </a:solidFill>
              </a:rPr>
              <a:t>Ljus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och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sätt</a:t>
            </a:r>
            <a:r>
              <a:rPr lang="en-IE" sz="2400" dirty="0" smtClean="0">
                <a:solidFill>
                  <a:schemeClr val="bg1"/>
                </a:solidFill>
              </a:rPr>
              <a:t> vi </a:t>
            </a:r>
            <a:r>
              <a:rPr lang="en-IE" sz="2400" dirty="0" err="1" smtClean="0">
                <a:solidFill>
                  <a:schemeClr val="bg1"/>
                </a:solidFill>
              </a:rPr>
              <a:t>använder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har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en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mycket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stor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betydelse</a:t>
            </a:r>
            <a:r>
              <a:rPr lang="en-IE" sz="2400" dirty="0" smtClean="0">
                <a:solidFill>
                  <a:schemeClr val="bg1"/>
                </a:solidFill>
              </a:rPr>
              <a:t>….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3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705"/>
            <a:ext cx="7772400" cy="1411568"/>
          </a:xfrm>
        </p:spPr>
        <p:txBody>
          <a:bodyPr>
            <a:normAutofit fontScale="90000"/>
          </a:bodyPr>
          <a:lstStyle/>
          <a:p>
            <a:r>
              <a:rPr lang="en-IE" sz="5300" dirty="0" err="1" smtClean="0">
                <a:solidFill>
                  <a:schemeClr val="bg1"/>
                </a:solidFill>
              </a:rPr>
              <a:t>En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enorm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utveckling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har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skett</a:t>
            </a:r>
            <a:r>
              <a:rPr lang="en-IE" sz="5300" dirty="0" smtClean="0">
                <a:solidFill>
                  <a:schemeClr val="bg1"/>
                </a:solidFill>
              </a:rPr>
              <a:t> under de </a:t>
            </a:r>
            <a:r>
              <a:rPr lang="en-IE" sz="5300" dirty="0" err="1" smtClean="0">
                <a:solidFill>
                  <a:schemeClr val="bg1"/>
                </a:solidFill>
              </a:rPr>
              <a:t>senaste</a:t>
            </a:r>
            <a:r>
              <a:rPr lang="en-IE" sz="5300" dirty="0" smtClean="0">
                <a:solidFill>
                  <a:schemeClr val="bg1"/>
                </a:solidFill>
              </a:rPr>
              <a:t> 50 </a:t>
            </a:r>
            <a:r>
              <a:rPr lang="en-IE" sz="5300" dirty="0" err="1" smtClean="0">
                <a:solidFill>
                  <a:schemeClr val="bg1"/>
                </a:solidFill>
              </a:rPr>
              <a:t>åren</a:t>
            </a:r>
            <a:endParaRPr lang="en-IE" sz="6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2714" y="4736414"/>
            <a:ext cx="127943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6827" y="4740420"/>
            <a:ext cx="168669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222"/>
          <a:stretch/>
        </p:blipFill>
        <p:spPr bwMode="auto">
          <a:xfrm>
            <a:off x="3630099" y="4740420"/>
            <a:ext cx="187468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4508"/>
          <a:stretch/>
        </p:blipFill>
        <p:spPr bwMode="auto">
          <a:xfrm>
            <a:off x="1551614" y="4740420"/>
            <a:ext cx="200193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6456" y="4255562"/>
            <a:ext cx="233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IE" sz="2400" b="1" dirty="0" smtClean="0">
                <a:solidFill>
                  <a:prstClr val="white"/>
                </a:solidFill>
              </a:rPr>
              <a:t>Communications</a:t>
            </a:r>
            <a:endParaRPr lang="en-IE" sz="2400" b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037" y="4255562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IE" sz="2400" b="1" dirty="0" smtClean="0">
                <a:solidFill>
                  <a:prstClr val="white"/>
                </a:solidFill>
              </a:rPr>
              <a:t>Health</a:t>
            </a:r>
            <a:endParaRPr lang="en-IE" sz="24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2994" y="4255562"/>
            <a:ext cx="134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IE" sz="2400" b="1" dirty="0" smtClean="0">
                <a:solidFill>
                  <a:prstClr val="white"/>
                </a:solidFill>
              </a:rPr>
              <a:t>Economy</a:t>
            </a:r>
            <a:endParaRPr lang="en-IE" sz="2400" b="1" dirty="0">
              <a:solidFill>
                <a:prstClr val="white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30072" y="4728126"/>
            <a:ext cx="156184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91292" y="4255562"/>
            <a:ext cx="189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IE" sz="2400" b="1" dirty="0" smtClean="0">
                <a:solidFill>
                  <a:prstClr val="white"/>
                </a:solidFill>
              </a:rPr>
              <a:t>Environment </a:t>
            </a:r>
            <a:endParaRPr lang="en-IE" sz="24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5022" y="425556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IE" sz="2400" b="1" dirty="0" smtClean="0">
                <a:solidFill>
                  <a:prstClr val="white"/>
                </a:solidFill>
              </a:rPr>
              <a:t>Social</a:t>
            </a:r>
            <a:endParaRPr lang="en-IE" sz="2400" b="1" dirty="0">
              <a:solidFill>
                <a:prstClr val="white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48805" y="2624321"/>
            <a:ext cx="7772400" cy="1411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300" dirty="0" err="1" smtClean="0">
                <a:solidFill>
                  <a:schemeClr val="bg1"/>
                </a:solidFill>
              </a:rPr>
              <a:t>På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vilket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sätt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kommer</a:t>
            </a:r>
            <a:r>
              <a:rPr lang="en-IE" sz="5300" dirty="0" smtClean="0">
                <a:solidFill>
                  <a:schemeClr val="bg1"/>
                </a:solidFill>
              </a:rPr>
              <a:t> vi </a:t>
            </a:r>
            <a:r>
              <a:rPr lang="en-IE" sz="5300" dirty="0" err="1" smtClean="0">
                <a:solidFill>
                  <a:schemeClr val="bg1"/>
                </a:solidFill>
              </a:rPr>
              <a:t>att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använda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ljus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i</a:t>
            </a:r>
            <a:r>
              <a:rPr lang="en-IE" sz="5300" dirty="0" smtClean="0">
                <a:solidFill>
                  <a:schemeClr val="bg1"/>
                </a:solidFill>
              </a:rPr>
              <a:t> </a:t>
            </a:r>
            <a:r>
              <a:rPr lang="en-IE" sz="5300" dirty="0" err="1" smtClean="0">
                <a:solidFill>
                  <a:schemeClr val="bg1"/>
                </a:solidFill>
              </a:rPr>
              <a:t>framtiden</a:t>
            </a:r>
            <a:r>
              <a:rPr lang="en-IE" sz="5300" dirty="0" smtClean="0">
                <a:solidFill>
                  <a:schemeClr val="bg1"/>
                </a:solidFill>
              </a:rPr>
              <a:t>?</a:t>
            </a:r>
            <a:endParaRPr lang="en-I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8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254" y="612174"/>
            <a:ext cx="5835014" cy="68600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 smtClean="0"/>
              <a:t>DIGITALA SAMHÄLLEN</a:t>
            </a:r>
            <a:br>
              <a:rPr lang="sv-SE" dirty="0" smtClean="0"/>
            </a:br>
            <a:r>
              <a:rPr lang="sv-SE" dirty="0" smtClean="0"/>
              <a:t>Aktiviteter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D10D0E-1B9D-4E2B-9F25-8D2590BC4B03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quarter" idx="14"/>
          </p:nvPr>
        </p:nvSpPr>
        <p:spPr>
          <a:xfrm>
            <a:off x="684215" y="1919579"/>
            <a:ext cx="7485564" cy="395138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err="1" smtClean="0"/>
              <a:t>Introduktion</a:t>
            </a:r>
            <a:r>
              <a:rPr lang="en-US" sz="2000" dirty="0" smtClean="0"/>
              <a:t> </a:t>
            </a:r>
            <a:r>
              <a:rPr lang="en-US" sz="2000" dirty="0" err="1" smtClean="0"/>
              <a:t>uppsatstävling</a:t>
            </a:r>
            <a:r>
              <a:rPr lang="en-US" sz="2000" dirty="0" smtClean="0"/>
              <a:t>, Börje Norlin </a:t>
            </a:r>
            <a:r>
              <a:rPr lang="en-US" sz="2000" dirty="0" err="1" smtClean="0"/>
              <a:t>och</a:t>
            </a:r>
            <a:r>
              <a:rPr lang="en-US" sz="2000" dirty="0" smtClean="0"/>
              <a:t> Magnus Engholm</a:t>
            </a:r>
          </a:p>
          <a:p>
            <a:pPr>
              <a:buFontTx/>
              <a:buNone/>
            </a:pPr>
            <a:endParaRPr lang="sv-SE" sz="2000" dirty="0" smtClean="0"/>
          </a:p>
          <a:p>
            <a:r>
              <a:rPr lang="en-US" sz="2000" dirty="0" smtClean="0"/>
              <a:t>”</a:t>
            </a:r>
            <a:r>
              <a:rPr lang="en-US" sz="2000" dirty="0" err="1" smtClean="0"/>
              <a:t>Att</a:t>
            </a:r>
            <a:r>
              <a:rPr lang="en-US" sz="2000" dirty="0" smtClean="0"/>
              <a:t> </a:t>
            </a:r>
            <a:r>
              <a:rPr lang="en-US" sz="2000" dirty="0" err="1" smtClean="0"/>
              <a:t>söka</a:t>
            </a:r>
            <a:r>
              <a:rPr lang="en-US" sz="2000" dirty="0" smtClean="0"/>
              <a:t> </a:t>
            </a:r>
            <a:r>
              <a:rPr lang="en-US" sz="2000" dirty="0" err="1" smtClean="0"/>
              <a:t>vetenskaplig</a:t>
            </a:r>
            <a:r>
              <a:rPr lang="en-US" sz="2000" dirty="0" smtClean="0"/>
              <a:t> information”, </a:t>
            </a:r>
            <a:r>
              <a:rPr lang="en-US" sz="2000" dirty="0" smtClean="0"/>
              <a:t>Lars Våge </a:t>
            </a:r>
            <a:r>
              <a:rPr lang="en-US" sz="2000" dirty="0" err="1" smtClean="0"/>
              <a:t>från</a:t>
            </a:r>
            <a:r>
              <a:rPr lang="en-US" sz="2000" dirty="0" smtClean="0"/>
              <a:t> </a:t>
            </a:r>
            <a:r>
              <a:rPr lang="en-US" sz="2000" dirty="0" err="1" smtClean="0"/>
              <a:t>Universitetsbiblioteket</a:t>
            </a:r>
            <a:endParaRPr lang="en-US" dirty="0" smtClean="0"/>
          </a:p>
          <a:p>
            <a:pPr eaLnBrk="1" hangingPunct="1"/>
            <a:r>
              <a:rPr lang="sv-SE" sz="2000" dirty="0" smtClean="0">
                <a:latin typeface="Times" pitchFamily="18" charset="0"/>
              </a:rPr>
              <a:t>	</a:t>
            </a:r>
            <a:r>
              <a:rPr lang="sv-SE" sz="1200" b="1" i="1" u="sng" dirty="0" smtClean="0"/>
              <a:t>Ansvariga för tävlingen:</a:t>
            </a:r>
            <a:endParaRPr lang="sv-SE" sz="1200" b="1" i="1" dirty="0" smtClean="0"/>
          </a:p>
          <a:p>
            <a:pPr eaLnBrk="1" hangingPunct="1">
              <a:lnSpc>
                <a:spcPct val="80000"/>
              </a:lnSpc>
            </a:pPr>
            <a:r>
              <a:rPr lang="sv-SE" sz="1200" b="1" i="1" dirty="0" smtClean="0"/>
              <a:t>Börje Norlin, Mittuniversitetet, </a:t>
            </a:r>
            <a:r>
              <a:rPr lang="sv-SE" sz="1200" b="1" i="1" dirty="0" err="1" smtClean="0"/>
              <a:t>borje.norlin@miun.se</a:t>
            </a:r>
            <a:endParaRPr lang="sv-SE" sz="1200" b="1" i="1" dirty="0" smtClean="0"/>
          </a:p>
          <a:p>
            <a:pPr eaLnBrk="1" hangingPunct="1">
              <a:lnSpc>
                <a:spcPct val="80000"/>
              </a:lnSpc>
            </a:pPr>
            <a:r>
              <a:rPr lang="sv-SE" sz="1200" b="1" i="1" dirty="0" smtClean="0"/>
              <a:t>Magnus Engholm, Mittuniversitetet, </a:t>
            </a:r>
            <a:r>
              <a:rPr lang="sv-SE" sz="1200" b="1" i="1" dirty="0" err="1" smtClean="0"/>
              <a:t>magnus.engholm@miun.se</a:t>
            </a:r>
            <a:endParaRPr lang="sv-SE" sz="12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v-SE" sz="1200" b="1" i="1" u="sng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Sponsor</a:t>
            </a:r>
            <a:r>
              <a:rPr lang="en-US" dirty="0" smtClean="0"/>
              <a:t>: STC Research Centre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v-SE" sz="1200" b="1" i="1" u="sng" dirty="0" smtClean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6193" y="4553618"/>
            <a:ext cx="19907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33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0163" y="731816"/>
            <a:ext cx="5835014" cy="68600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sz="2400" dirty="0" smtClean="0"/>
              <a:t>DIGITALA SAMHÄLLEN</a:t>
            </a:r>
            <a:br>
              <a:rPr lang="sv-SE" sz="2400" dirty="0" smtClean="0"/>
            </a:br>
            <a:r>
              <a:rPr lang="sv-SE" sz="2400" dirty="0" smtClean="0"/>
              <a:t>Regler för uppsatstävling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9EBDF1-2D9F-4F1D-A8B5-AF19639C88AC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v-SE" sz="1800" dirty="0" smtClean="0">
                <a:latin typeface="Times" pitchFamily="18" charset="0"/>
              </a:rPr>
              <a:t>En bedömningsgrupp kommer att kora 5 vinnare bland bidragen.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v-SE" sz="3200" dirty="0" smtClean="0">
                <a:latin typeface="Times" pitchFamily="18" charset="0"/>
              </a:rPr>
              <a:t>Priser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sv-SE" sz="3200" dirty="0" smtClean="0">
                <a:solidFill>
                  <a:srgbClr val="FF0000"/>
                </a:solidFill>
                <a:latin typeface="Times" pitchFamily="18" charset="0"/>
              </a:rPr>
              <a:t>1:a	5 000 kr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sv-SE" sz="3200" dirty="0" smtClean="0">
                <a:solidFill>
                  <a:srgbClr val="00B0F0"/>
                </a:solidFill>
                <a:latin typeface="Times" pitchFamily="18" charset="0"/>
              </a:rPr>
              <a:t>2:a 	2 000 kr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sv-SE" sz="3200" dirty="0" smtClean="0">
                <a:solidFill>
                  <a:srgbClr val="00B0F0"/>
                </a:solidFill>
                <a:latin typeface="Times" pitchFamily="18" charset="0"/>
              </a:rPr>
              <a:t>3:a	2 000 kr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sv-SE" sz="3200" dirty="0" smtClean="0">
                <a:latin typeface="Times" pitchFamily="18" charset="0"/>
              </a:rPr>
              <a:t>4:a 	 1 000 kr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sv-SE" sz="3200" dirty="0" smtClean="0">
                <a:latin typeface="Times" pitchFamily="18" charset="0"/>
              </a:rPr>
              <a:t>5:a 	 1 000 kr</a:t>
            </a:r>
          </a:p>
        </p:txBody>
      </p:sp>
      <p:pic>
        <p:nvPicPr>
          <p:cNvPr id="15366" name="Picture 6" descr="C:\WINDOWS\Temporary Internet Files\Content.IE5\S4X8VE2B\MCj0424198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1712" y="2286001"/>
            <a:ext cx="308316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14 -0.00666  -0.029 -0.01199  -0.044 -0.01199  C -0.114 -0.01199  -0.169 0.06396  -0.169 0.15589  C -0.169 0.2465  -0.114 0.32111  -0.044 0.32111  C -0.029 0.32111  -0.014 0.31711  0 0.31045  C -0.047 0.28647  -0.08 0.22651  -0.08 0.15589  C -0.08 0.08394  -0.047 0.02398  0 0  Z" pathEditMode="relative" ptsTypes="">
                                      <p:cBhvr>
                                        <p:cTn id="25" dur="2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1617" y="646358"/>
            <a:ext cx="5835014" cy="68600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sz="2400" dirty="0" smtClean="0"/>
              <a:t>DIGITALA SAMHÄLLEN</a:t>
            </a:r>
            <a:br>
              <a:rPr lang="sv-SE" sz="2400" dirty="0" smtClean="0"/>
            </a:br>
            <a:r>
              <a:rPr lang="sv-SE" sz="2400" dirty="0" smtClean="0"/>
              <a:t>Uppsatstävling för Teknik- och </a:t>
            </a:r>
            <a:r>
              <a:rPr lang="sv-SE" sz="2400" dirty="0" err="1" smtClean="0"/>
              <a:t>Naturvetenskaps-programmet</a:t>
            </a:r>
            <a:endParaRPr lang="sv-SE" sz="2400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6B3AF-E1A6-40A8-B886-D1E351D9FF7D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sz="quarter" idx="14"/>
          </p:nvPr>
        </p:nvSpPr>
        <p:spPr>
          <a:xfrm>
            <a:off x="718397" y="2016808"/>
            <a:ext cx="6742081" cy="3777242"/>
          </a:xfrm>
        </p:spPr>
        <p:txBody>
          <a:bodyPr>
            <a:normAutofit lnSpcReduction="10000"/>
          </a:bodyPr>
          <a:lstStyle/>
          <a:p>
            <a:r>
              <a:rPr lang="en-US" sz="1600" b="1" dirty="0" err="1" smtClean="0"/>
              <a:t>Uppgift</a:t>
            </a:r>
            <a:r>
              <a:rPr lang="en-US" sz="1600" b="1" dirty="0" smtClean="0"/>
              <a:t>:</a:t>
            </a:r>
            <a:endParaRPr lang="en-US" sz="1600" dirty="0" smtClean="0"/>
          </a:p>
          <a:p>
            <a:r>
              <a:rPr lang="en-US" sz="1600" i="1" dirty="0" err="1" smtClean="0"/>
              <a:t>Hur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påverkas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samhället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av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ny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teknik</a:t>
            </a:r>
            <a:r>
              <a:rPr lang="en-US" sz="1600" i="1" dirty="0" smtClean="0"/>
              <a:t>? </a:t>
            </a:r>
            <a:r>
              <a:rPr lang="en-US" sz="1600" i="1" dirty="0" err="1" smtClean="0"/>
              <a:t>Hur</a:t>
            </a:r>
            <a:r>
              <a:rPr lang="en-US" sz="1600" i="1" dirty="0" smtClean="0"/>
              <a:t> ser </a:t>
            </a:r>
            <a:r>
              <a:rPr lang="en-US" sz="1600" i="1" dirty="0" err="1" smtClean="0"/>
              <a:t>det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ut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bakåt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tiden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och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hur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vill</a:t>
            </a:r>
            <a:r>
              <a:rPr lang="en-US" sz="1600" i="1" dirty="0" smtClean="0"/>
              <a:t> vi </a:t>
            </a:r>
            <a:r>
              <a:rPr lang="en-US" sz="1600" i="1" dirty="0" err="1" smtClean="0"/>
              <a:t>att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framtiden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ska</a:t>
            </a:r>
            <a:r>
              <a:rPr lang="en-US" sz="1600" i="1" dirty="0" smtClean="0"/>
              <a:t> se </a:t>
            </a:r>
            <a:r>
              <a:rPr lang="en-US" sz="1600" i="1" dirty="0" err="1" smtClean="0"/>
              <a:t>ut</a:t>
            </a:r>
            <a:r>
              <a:rPr lang="en-US" sz="1600" i="1" dirty="0" smtClean="0"/>
              <a:t>? </a:t>
            </a:r>
            <a:r>
              <a:rPr lang="en-US" sz="1600" i="1" dirty="0" err="1" smtClean="0"/>
              <a:t>Hur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kan</a:t>
            </a:r>
            <a:r>
              <a:rPr lang="en-US" sz="1600" i="1" dirty="0" smtClean="0"/>
              <a:t> vi </a:t>
            </a:r>
            <a:r>
              <a:rPr lang="en-US" sz="1600" i="1" dirty="0" err="1" smtClean="0"/>
              <a:t>påverka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teknikens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utveckling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så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att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vårt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samhälle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blir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bättre</a:t>
            </a:r>
            <a:r>
              <a:rPr lang="en-US" sz="1600" i="1" dirty="0" smtClean="0"/>
              <a:t>? </a:t>
            </a:r>
            <a:endParaRPr lang="en-US" sz="1600" dirty="0" smtClean="0"/>
          </a:p>
          <a:p>
            <a:r>
              <a:rPr lang="en-US" sz="1400" dirty="0" smtClean="0"/>
              <a:t>Du </a:t>
            </a:r>
            <a:r>
              <a:rPr lang="en-US" sz="1400" dirty="0" err="1" smtClean="0"/>
              <a:t>ska</a:t>
            </a:r>
            <a:r>
              <a:rPr lang="en-US" sz="1400" dirty="0" smtClean="0"/>
              <a:t> </a:t>
            </a:r>
            <a:r>
              <a:rPr lang="en-US" sz="1400" dirty="0" err="1" smtClean="0"/>
              <a:t>skriva</a:t>
            </a:r>
            <a:r>
              <a:rPr lang="en-US" sz="1400" dirty="0" smtClean="0"/>
              <a:t> en </a:t>
            </a:r>
            <a:r>
              <a:rPr lang="en-US" sz="1400" dirty="0" err="1" smtClean="0"/>
              <a:t>populärvetenskaplig</a:t>
            </a:r>
            <a:r>
              <a:rPr lang="en-US" sz="1400" dirty="0" smtClean="0"/>
              <a:t> </a:t>
            </a:r>
            <a:r>
              <a:rPr lang="en-US" sz="1400" dirty="0" err="1" smtClean="0"/>
              <a:t>uppsats</a:t>
            </a:r>
            <a:r>
              <a:rPr lang="en-US" sz="1400" dirty="0" smtClean="0"/>
              <a:t>/</a:t>
            </a:r>
            <a:r>
              <a:rPr lang="en-US" sz="1400" dirty="0" err="1" smtClean="0"/>
              <a:t>teknisk</a:t>
            </a:r>
            <a:r>
              <a:rPr lang="en-US" sz="1400" dirty="0" smtClean="0"/>
              <a:t> </a:t>
            </a:r>
            <a:r>
              <a:rPr lang="en-US" sz="1400" dirty="0" err="1" smtClean="0"/>
              <a:t>artikel</a:t>
            </a:r>
            <a:r>
              <a:rPr lang="en-US" sz="1400" dirty="0" smtClean="0"/>
              <a:t> med ca 2-3 </a:t>
            </a:r>
            <a:r>
              <a:rPr lang="en-US" sz="1400" dirty="0" err="1" smtClean="0"/>
              <a:t>sidor</a:t>
            </a:r>
            <a:r>
              <a:rPr lang="en-US" sz="1400" dirty="0" smtClean="0"/>
              <a:t> </a:t>
            </a:r>
            <a:r>
              <a:rPr lang="en-US" sz="1400" dirty="0" err="1" smtClean="0"/>
              <a:t>datorskriven</a:t>
            </a:r>
            <a:r>
              <a:rPr lang="en-US" sz="1400" dirty="0" smtClean="0"/>
              <a:t> text. </a:t>
            </a:r>
            <a:r>
              <a:rPr lang="en-US" sz="1400" dirty="0" err="1" smtClean="0"/>
              <a:t>Välj</a:t>
            </a:r>
            <a:r>
              <a:rPr lang="en-US" sz="1400" dirty="0" smtClean="0"/>
              <a:t> </a:t>
            </a:r>
            <a:r>
              <a:rPr lang="en-US" sz="1400" i="1" dirty="0" smtClean="0"/>
              <a:t>en </a:t>
            </a:r>
            <a:r>
              <a:rPr lang="en-US" sz="1400" dirty="0" err="1" smtClean="0"/>
              <a:t>av</a:t>
            </a:r>
            <a:r>
              <a:rPr lang="en-US" sz="1400" dirty="0" smtClean="0"/>
              <a:t> </a:t>
            </a:r>
            <a:r>
              <a:rPr lang="en-US" sz="1400" dirty="0" err="1" smtClean="0"/>
              <a:t>följande</a:t>
            </a:r>
            <a:r>
              <a:rPr lang="en-US" sz="1400" dirty="0" smtClean="0"/>
              <a:t> </a:t>
            </a:r>
            <a:r>
              <a:rPr lang="en-US" sz="1400" dirty="0" err="1" smtClean="0"/>
              <a:t>uppgifter</a:t>
            </a:r>
            <a:r>
              <a:rPr lang="en-US" sz="1400" dirty="0" smtClean="0"/>
              <a:t> ( A </a:t>
            </a:r>
            <a:r>
              <a:rPr lang="en-US" sz="1400" dirty="0" err="1" smtClean="0"/>
              <a:t>eller</a:t>
            </a:r>
            <a:r>
              <a:rPr lang="en-US" sz="1400" dirty="0" smtClean="0"/>
              <a:t> B ):</a:t>
            </a:r>
            <a:endParaRPr lang="en-US" sz="1600" dirty="0" smtClean="0"/>
          </a:p>
          <a:p>
            <a:r>
              <a:rPr lang="en-US" sz="1600" dirty="0" smtClean="0"/>
              <a:t>A.</a:t>
            </a:r>
          </a:p>
          <a:p>
            <a:r>
              <a:rPr lang="en-US" sz="1400" dirty="0" err="1" smtClean="0"/>
              <a:t>Utgå</a:t>
            </a:r>
            <a:r>
              <a:rPr lang="en-US" sz="1400" dirty="0" smtClean="0"/>
              <a:t> </a:t>
            </a:r>
            <a:r>
              <a:rPr lang="en-US" sz="1400" dirty="0" err="1" smtClean="0"/>
              <a:t>ifrån</a:t>
            </a:r>
            <a:r>
              <a:rPr lang="en-US" sz="1400" dirty="0" smtClean="0"/>
              <a:t> </a:t>
            </a:r>
            <a:r>
              <a:rPr lang="en-US" sz="1400" dirty="0" err="1" smtClean="0"/>
              <a:t>något</a:t>
            </a:r>
            <a:r>
              <a:rPr lang="en-US" sz="1400" dirty="0" smtClean="0"/>
              <a:t> </a:t>
            </a:r>
            <a:r>
              <a:rPr lang="en-US" sz="1400" b="1" dirty="0" err="1" smtClean="0"/>
              <a:t>teknisk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naturvetenskapligt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fenomen</a:t>
            </a:r>
            <a:r>
              <a:rPr lang="en-US" sz="1400" dirty="0" smtClean="0"/>
              <a:t>. </a:t>
            </a:r>
            <a:r>
              <a:rPr lang="en-US" sz="1400" b="1" dirty="0" smtClean="0"/>
              <a:t>Ta </a:t>
            </a:r>
            <a:r>
              <a:rPr lang="en-US" sz="1400" b="1" dirty="0" err="1" smtClean="0"/>
              <a:t>avstamp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historien</a:t>
            </a:r>
            <a:r>
              <a:rPr lang="en-US" sz="1400" b="1" dirty="0" smtClean="0"/>
              <a:t> </a:t>
            </a:r>
            <a:r>
              <a:rPr lang="en-US" sz="1400" dirty="0" err="1" smtClean="0"/>
              <a:t>och</a:t>
            </a:r>
            <a:r>
              <a:rPr lang="en-US" sz="1400" dirty="0" smtClean="0"/>
              <a:t> </a:t>
            </a:r>
            <a:r>
              <a:rPr lang="en-US" sz="1400" dirty="0" err="1" smtClean="0"/>
              <a:t>spegla</a:t>
            </a:r>
            <a:r>
              <a:rPr lang="en-US" sz="1400" dirty="0" smtClean="0"/>
              <a:t> </a:t>
            </a:r>
            <a:r>
              <a:rPr lang="en-US" sz="1400" dirty="0" err="1" smtClean="0"/>
              <a:t>ämnet</a:t>
            </a:r>
            <a:r>
              <a:rPr lang="en-US" sz="1400" dirty="0" smtClean="0"/>
              <a:t> </a:t>
            </a:r>
            <a:r>
              <a:rPr lang="en-US" sz="1400" dirty="0" err="1" smtClean="0"/>
              <a:t>utifrån</a:t>
            </a:r>
            <a:r>
              <a:rPr lang="en-US" sz="1400" dirty="0" smtClean="0"/>
              <a:t> en </a:t>
            </a:r>
            <a:r>
              <a:rPr lang="en-US" sz="1400" dirty="0" err="1" smtClean="0"/>
              <a:t>utveckling</a:t>
            </a:r>
            <a:r>
              <a:rPr lang="en-US" sz="1400" dirty="0" smtClean="0"/>
              <a:t>, </a:t>
            </a:r>
            <a:r>
              <a:rPr lang="en-US" sz="1400" dirty="0" err="1" smtClean="0"/>
              <a:t>t.ex</a:t>
            </a:r>
            <a:r>
              <a:rPr lang="en-US" sz="1400" dirty="0" smtClean="0"/>
              <a:t>. </a:t>
            </a:r>
            <a:r>
              <a:rPr lang="en-US" sz="1400" dirty="0" err="1" smtClean="0"/>
              <a:t>från</a:t>
            </a:r>
            <a:r>
              <a:rPr lang="en-US" sz="1400" dirty="0" smtClean="0"/>
              <a:t> </a:t>
            </a:r>
            <a:r>
              <a:rPr lang="en-US" sz="1400" dirty="0" err="1" smtClean="0"/>
              <a:t>före</a:t>
            </a:r>
            <a:r>
              <a:rPr lang="en-US" sz="1400" dirty="0" smtClean="0"/>
              <a:t> </a:t>
            </a:r>
            <a:r>
              <a:rPr lang="en-US" sz="1400" dirty="0" err="1" smtClean="0"/>
              <a:t>industrialismen</a:t>
            </a:r>
            <a:r>
              <a:rPr lang="en-US" sz="1400" dirty="0" smtClean="0"/>
              <a:t> </a:t>
            </a:r>
            <a:r>
              <a:rPr lang="en-US" sz="1400" dirty="0" err="1" smtClean="0"/>
              <a:t>fram</a:t>
            </a:r>
            <a:r>
              <a:rPr lang="en-US" sz="1400" dirty="0" smtClean="0"/>
              <a:t> till </a:t>
            </a:r>
            <a:r>
              <a:rPr lang="en-US" sz="1400" dirty="0" err="1" smtClean="0"/>
              <a:t>idag</a:t>
            </a:r>
            <a:r>
              <a:rPr lang="en-US" sz="1400" dirty="0" smtClean="0"/>
              <a:t>.</a:t>
            </a:r>
          </a:p>
          <a:p>
            <a:r>
              <a:rPr lang="en-US" sz="1400" dirty="0" err="1" smtClean="0"/>
              <a:t>Tonvikten</a:t>
            </a:r>
            <a:r>
              <a:rPr lang="en-US" sz="1400" dirty="0" smtClean="0"/>
              <a:t> </a:t>
            </a:r>
            <a:r>
              <a:rPr lang="en-US" sz="1400" dirty="0" err="1" smtClean="0"/>
              <a:t>ska</a:t>
            </a:r>
            <a:r>
              <a:rPr lang="en-US" sz="1400" dirty="0" smtClean="0"/>
              <a:t> sedan </a:t>
            </a:r>
            <a:r>
              <a:rPr lang="en-US" sz="1400" dirty="0" err="1" smtClean="0"/>
              <a:t>ligga</a:t>
            </a:r>
            <a:r>
              <a:rPr lang="en-US" sz="1400" dirty="0" smtClean="0"/>
              <a:t> </a:t>
            </a:r>
            <a:r>
              <a:rPr lang="en-US" sz="1400" dirty="0" err="1" smtClean="0"/>
              <a:t>vid</a:t>
            </a:r>
            <a:r>
              <a:rPr lang="en-US" sz="1400" dirty="0" smtClean="0"/>
              <a:t> </a:t>
            </a:r>
            <a:r>
              <a:rPr lang="en-US" sz="1400" dirty="0" err="1" smtClean="0"/>
              <a:t>att</a:t>
            </a:r>
            <a:r>
              <a:rPr lang="en-US" sz="1400" dirty="0" smtClean="0"/>
              <a:t> du </a:t>
            </a:r>
            <a:r>
              <a:rPr lang="en-US" sz="1400" b="1" dirty="0" err="1" smtClean="0"/>
              <a:t>blickar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framåt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och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beskriver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dina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framtidsvisioner</a:t>
            </a:r>
            <a:r>
              <a:rPr lang="en-US" sz="1400" dirty="0" smtClean="0"/>
              <a:t>!</a:t>
            </a:r>
            <a:endParaRPr lang="en-US" sz="1600" dirty="0" smtClean="0"/>
          </a:p>
          <a:p>
            <a:r>
              <a:rPr lang="en-US" sz="1600" dirty="0" smtClean="0"/>
              <a:t>B. </a:t>
            </a:r>
          </a:p>
          <a:p>
            <a:r>
              <a:rPr lang="en-US" sz="1400" b="1" dirty="0" err="1" smtClean="0"/>
              <a:t>Beskriv</a:t>
            </a:r>
            <a:r>
              <a:rPr lang="en-US" sz="1400" b="1" dirty="0" smtClean="0"/>
              <a:t> den </a:t>
            </a:r>
            <a:r>
              <a:rPr lang="en-US" sz="1400" b="1" dirty="0" err="1" smtClean="0"/>
              <a:t>historiska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utvecklingen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av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något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tekniskt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naturvetenskapligt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fenomen</a:t>
            </a:r>
            <a:r>
              <a:rPr lang="en-US" sz="1400" b="1" dirty="0" smtClean="0"/>
              <a:t> </a:t>
            </a:r>
            <a:r>
              <a:rPr lang="en-US" sz="1400" dirty="0" err="1" smtClean="0"/>
              <a:t>fram</a:t>
            </a:r>
            <a:r>
              <a:rPr lang="en-US" sz="1400" dirty="0" smtClean="0"/>
              <a:t> till </a:t>
            </a:r>
            <a:r>
              <a:rPr lang="en-US" sz="1400" dirty="0" err="1" smtClean="0"/>
              <a:t>idag</a:t>
            </a:r>
            <a:r>
              <a:rPr lang="en-US" sz="1400" dirty="0" smtClean="0"/>
              <a:t>. </a:t>
            </a:r>
            <a:r>
              <a:rPr lang="en-US" sz="1400" b="1" dirty="0" err="1" smtClean="0"/>
              <a:t>Förklara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hur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tekniken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påverkat</a:t>
            </a:r>
            <a:r>
              <a:rPr lang="en-US" sz="1400" dirty="0" smtClean="0"/>
              <a:t> </a:t>
            </a:r>
            <a:r>
              <a:rPr lang="en-US" sz="1400" dirty="0" err="1" smtClean="0"/>
              <a:t>vårt</a:t>
            </a:r>
            <a:r>
              <a:rPr lang="en-US" sz="1400" dirty="0" smtClean="0"/>
              <a:t> </a:t>
            </a:r>
            <a:r>
              <a:rPr lang="en-US" sz="1400" dirty="0" err="1" smtClean="0"/>
              <a:t>samhälle</a:t>
            </a:r>
            <a:r>
              <a:rPr lang="en-US" sz="1400" dirty="0" smtClean="0"/>
              <a:t> </a:t>
            </a:r>
            <a:r>
              <a:rPr lang="en-US" sz="1400" dirty="0" err="1" smtClean="0"/>
              <a:t>och</a:t>
            </a:r>
            <a:r>
              <a:rPr lang="en-US" sz="1400" dirty="0" smtClean="0"/>
              <a:t> </a:t>
            </a:r>
            <a:r>
              <a:rPr lang="en-US" sz="1400" dirty="0" err="1" smtClean="0"/>
              <a:t>levnadssätt</a:t>
            </a:r>
            <a:r>
              <a:rPr lang="en-US" sz="1400" dirty="0" smtClean="0"/>
              <a:t> </a:t>
            </a:r>
            <a:r>
              <a:rPr lang="en-US" sz="1400" dirty="0" err="1" smtClean="0"/>
              <a:t>och</a:t>
            </a:r>
            <a:r>
              <a:rPr lang="en-US" sz="1400" dirty="0" smtClean="0"/>
              <a:t> </a:t>
            </a:r>
            <a:r>
              <a:rPr lang="en-US" sz="1400" b="1" dirty="0" err="1" smtClean="0"/>
              <a:t>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ställning</a:t>
            </a:r>
            <a:r>
              <a:rPr lang="en-US" sz="1400" b="1" dirty="0" smtClean="0"/>
              <a:t> till </a:t>
            </a:r>
            <a:r>
              <a:rPr lang="en-US" sz="1400" b="1" dirty="0" err="1" smtClean="0"/>
              <a:t>om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detta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är</a:t>
            </a:r>
            <a:r>
              <a:rPr lang="en-US" sz="1400" b="1" dirty="0" smtClean="0"/>
              <a:t> bra </a:t>
            </a:r>
            <a:r>
              <a:rPr lang="en-US" sz="1400" b="1" dirty="0" err="1" smtClean="0"/>
              <a:t>eller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dåligt</a:t>
            </a:r>
            <a:r>
              <a:rPr lang="en-US" sz="1400" b="1" dirty="0" smtClean="0"/>
              <a:t>.</a:t>
            </a:r>
            <a:endParaRPr lang="en-US" sz="1400" dirty="0" smtClean="0"/>
          </a:p>
          <a:p>
            <a:pPr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endParaRPr lang="sv-SE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0162" y="723270"/>
            <a:ext cx="5835014" cy="68600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sz="2400" dirty="0" smtClean="0"/>
              <a:t>DIGITALA SAMHÄLLEN</a:t>
            </a:r>
            <a:br>
              <a:rPr lang="sv-SE" sz="2400" dirty="0" smtClean="0"/>
            </a:br>
            <a:r>
              <a:rPr lang="sv-SE" sz="2400" dirty="0" smtClean="0"/>
              <a:t>Regler för uppsatstävling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9EBDF1-2D9F-4F1D-A8B5-AF19639C88AC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sz="quarter" idx="14"/>
          </p:nvPr>
        </p:nvSpPr>
        <p:spPr>
          <a:xfrm>
            <a:off x="684215" y="1919579"/>
            <a:ext cx="7075366" cy="35582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v-SE" sz="2000" dirty="0" smtClean="0">
                <a:latin typeface="Times" pitchFamily="18" charset="0"/>
              </a:rPr>
              <a:t>Lämnas in till er lärare</a:t>
            </a:r>
          </a:p>
          <a:p>
            <a:pPr eaLnBrk="1" hangingPunct="1">
              <a:lnSpc>
                <a:spcPct val="90000"/>
              </a:lnSpc>
            </a:pPr>
            <a:r>
              <a:rPr lang="sv-SE" sz="1800" dirty="0" smtClean="0">
                <a:solidFill>
                  <a:schemeClr val="accent2"/>
                </a:solidFill>
                <a:latin typeface="Times" pitchFamily="18" charset="0"/>
              </a:rPr>
              <a:t>Sista inlämningsdag för uppsatsen får ni av er lärare, det datumet är skarpt.</a:t>
            </a:r>
            <a:endParaRPr lang="sv-SE" sz="700" b="1" dirty="0" smtClean="0">
              <a:solidFill>
                <a:schemeClr val="accent2"/>
              </a:solidFill>
              <a:latin typeface="Times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v-SE" sz="2000" dirty="0" smtClean="0">
                <a:latin typeface="Times" pitchFamily="18" charset="0"/>
              </a:rPr>
              <a:t>Bedömningskriterierna är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1800" dirty="0" smtClean="0">
                <a:solidFill>
                  <a:schemeClr val="accent2"/>
                </a:solidFill>
                <a:latin typeface="Times" pitchFamily="18" charset="0"/>
              </a:rPr>
              <a:t>Uppsatsen ska förmedla en trovärdig samtidsanalys.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1800" dirty="0" smtClean="0">
                <a:solidFill>
                  <a:schemeClr val="accent2"/>
                </a:solidFill>
                <a:latin typeface="Times" pitchFamily="18" charset="0"/>
              </a:rPr>
              <a:t>Uppsatsen ska förmedla intresseväckande visioner med ”stuns”.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1800" dirty="0" smtClean="0">
                <a:solidFill>
                  <a:schemeClr val="accent2"/>
                </a:solidFill>
                <a:latin typeface="Times" pitchFamily="18" charset="0"/>
              </a:rPr>
              <a:t>Uppsatsen ska vara språkligt välskriven.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v-SE" sz="2000" b="1" dirty="0" smtClean="0">
                <a:latin typeface="Times" pitchFamily="18" charset="0"/>
              </a:rPr>
              <a:t>De tre bedömningskriterierna har lika vikt. Bedömningsgruppen består av lärare från Sundsvalls gymnasium Västermalm och från Mittuniversitetet.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v-SE" sz="1800" dirty="0" smtClean="0">
              <a:solidFill>
                <a:schemeClr val="accent2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4345" y="560900"/>
            <a:ext cx="6578125" cy="68600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 smtClean="0"/>
              <a:t>DIGITALA SAMHÄLLEN</a:t>
            </a:r>
            <a:br>
              <a:rPr lang="sv-SE" dirty="0" smtClean="0"/>
            </a:br>
            <a:r>
              <a:rPr lang="sv-SE" dirty="0" smtClean="0"/>
              <a:t>Några tidigare års vinnare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CAFA61-F565-463F-83B8-D47FF66BA6B0}" type="datetime1">
              <a:rPr lang="sv-SE"/>
              <a:pPr>
                <a:defRPr/>
              </a:pPr>
              <a:t>2015-04-16</a:t>
            </a:fld>
            <a:endParaRPr lang="sv-SE" sz="1400">
              <a:latin typeface="Times" pitchFamily="18" charset="0"/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body" sz="quarter" idx="14"/>
          </p:nvPr>
        </p:nvSpPr>
        <p:spPr>
          <a:xfrm>
            <a:off x="701307" y="2047766"/>
            <a:ext cx="7254828" cy="36864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sv-SE" sz="20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En renare värld – designad av naturen </a:t>
            </a:r>
          </a:p>
          <a:p>
            <a:pPr lvl="1">
              <a:lnSpc>
                <a:spcPct val="80000"/>
              </a:lnSpc>
            </a:pPr>
            <a:r>
              <a:rPr lang="sv-SE" sz="1600" dirty="0" smtClean="0">
                <a:solidFill>
                  <a:srgbClr val="FF0000"/>
                </a:solidFill>
              </a:rPr>
              <a:t>Självrengörande nanostrukturer hos lotusblomman</a:t>
            </a:r>
            <a:endParaRPr lang="sv-SE" sz="2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sv-SE" sz="20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Benlös - inte menlös</a:t>
            </a:r>
          </a:p>
          <a:p>
            <a:pPr lvl="1" eaLnBrk="1" hangingPunct="1">
              <a:lnSpc>
                <a:spcPct val="80000"/>
              </a:lnSpc>
            </a:pPr>
            <a:r>
              <a:rPr lang="sv-SE" sz="1600" dirty="0" smtClean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sv-SE" sz="1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ågående forskning kring intelligenta proteser</a:t>
            </a:r>
            <a:endParaRPr lang="sv-SE" sz="1600" dirty="0" smtClean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</a:pPr>
            <a:r>
              <a:rPr lang="sv-SE" sz="2000" dirty="0" smtClean="0">
                <a:solidFill>
                  <a:srgbClr val="A07702"/>
                </a:solidFill>
                <a:latin typeface="+mn-lt"/>
                <a:ea typeface="+mn-ea"/>
                <a:cs typeface="+mn-cs"/>
              </a:rPr>
              <a:t>Kossan – den självklara energikällan </a:t>
            </a:r>
          </a:p>
          <a:p>
            <a:pPr lvl="1" eaLnBrk="1" hangingPunct="1">
              <a:lnSpc>
                <a:spcPct val="80000"/>
              </a:lnSpc>
            </a:pPr>
            <a:r>
              <a:rPr lang="sv-SE" sz="1600" dirty="0" smtClean="0">
                <a:solidFill>
                  <a:srgbClr val="A07702"/>
                </a:solidFill>
                <a:ea typeface="+mn-ea"/>
                <a:cs typeface="+mn-cs"/>
              </a:rPr>
              <a:t>Återvinning av metangas inom jordbruket</a:t>
            </a:r>
            <a:endParaRPr lang="sv-SE" sz="1600" dirty="0" smtClean="0">
              <a:solidFill>
                <a:srgbClr val="A07702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</a:pPr>
            <a:r>
              <a:rPr lang="sv-SE" sz="2000" dirty="0" smtClean="0">
                <a:solidFill>
                  <a:schemeClr val="accent4">
                    <a:lumMod val="75000"/>
                  </a:schemeClr>
                </a:solidFill>
              </a:rPr>
              <a:t>När våra relationer ersätts av ettor och nollor </a:t>
            </a:r>
          </a:p>
          <a:p>
            <a:pPr lvl="1" eaLnBrk="1" hangingPunct="1">
              <a:lnSpc>
                <a:spcPct val="80000"/>
              </a:lnSpc>
            </a:pPr>
            <a:r>
              <a:rPr lang="sv-SE" sz="1600" dirty="0" smtClean="0">
                <a:solidFill>
                  <a:schemeClr val="accent4">
                    <a:lumMod val="75000"/>
                  </a:schemeClr>
                </a:solidFill>
              </a:rPr>
              <a:t>Hur påverkas vårt mänskliga beteende av teknikutveckling</a:t>
            </a:r>
            <a:endParaRPr lang="sv-SE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sv-SE" sz="2000" dirty="0" smtClean="0">
                <a:solidFill>
                  <a:schemeClr val="tx2">
                    <a:lumMod val="75000"/>
                  </a:schemeClr>
                </a:solidFill>
              </a:rPr>
              <a:t>En fartfylld framtid till mötes</a:t>
            </a:r>
          </a:p>
          <a:p>
            <a:pPr lvl="1" eaLnBrk="1" hangingPunct="1">
              <a:lnSpc>
                <a:spcPct val="80000"/>
              </a:lnSpc>
            </a:pPr>
            <a:r>
              <a:rPr lang="sv-SE" sz="1600" dirty="0" smtClean="0">
                <a:solidFill>
                  <a:schemeClr val="tx2">
                    <a:lumMod val="75000"/>
                  </a:schemeClr>
                </a:solidFill>
              </a:rPr>
              <a:t>Beskrivning av tankar om din egen framtida karriär som fordonsingenjör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Framtidens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bil</a:t>
            </a:r>
            <a:r>
              <a:rPr lang="en-US" sz="2000" dirty="0" smtClean="0">
                <a:solidFill>
                  <a:srgbClr val="002060"/>
                </a:solidFill>
              </a:rPr>
              <a:t>, en motor med </a:t>
            </a:r>
            <a:r>
              <a:rPr lang="en-US" sz="2000" dirty="0" err="1" smtClean="0">
                <a:solidFill>
                  <a:srgbClr val="002060"/>
                </a:solidFill>
              </a:rPr>
              <a:t>hjul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eller</a:t>
            </a:r>
            <a:r>
              <a:rPr lang="en-US" sz="2000" dirty="0" smtClean="0">
                <a:solidFill>
                  <a:srgbClr val="002060"/>
                </a:solidFill>
              </a:rPr>
              <a:t> en </a:t>
            </a:r>
            <a:r>
              <a:rPr lang="en-US" sz="2000" dirty="0" err="1" smtClean="0">
                <a:solidFill>
                  <a:srgbClr val="002060"/>
                </a:solidFill>
              </a:rPr>
              <a:t>dator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på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hjul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sv-SE" sz="2000" dirty="0" smtClean="0">
              <a:solidFill>
                <a:srgbClr val="00206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sv-SE" sz="1600" dirty="0" smtClean="0">
                <a:solidFill>
                  <a:srgbClr val="002060"/>
                </a:solidFill>
              </a:rPr>
              <a:t>Beskriv en specifik teknik, vision av hur den kan förbättra vår vardag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dirty="0" smtClean="0">
                <a:solidFill>
                  <a:schemeClr val="accent4"/>
                </a:solidFill>
              </a:rPr>
              <a:t>Informationsteknikens framtid i Utvecklingsländerna </a:t>
            </a: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>
                <a:solidFill>
                  <a:schemeClr val="bg2">
                    <a:lumMod val="50000"/>
                  </a:schemeClr>
                </a:solidFill>
              </a:rPr>
              <a:t>Människa slash robot</a:t>
            </a:r>
          </a:p>
          <a:p>
            <a:pPr lvl="1" eaLnBrk="1" hangingPunct="1">
              <a:lnSpc>
                <a:spcPct val="80000"/>
              </a:lnSpc>
            </a:pPr>
            <a:r>
              <a:rPr lang="sv-SE" sz="1600" dirty="0" smtClean="0">
                <a:solidFill>
                  <a:schemeClr val="bg2">
                    <a:lumMod val="50000"/>
                  </a:schemeClr>
                </a:solidFill>
              </a:rPr>
              <a:t>Etiska perspektiv på teknikutveckling</a:t>
            </a:r>
            <a:endParaRPr lang="en-US" sz="18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sverigesradio.se/diverse/appdata/isidor/images/news_images/110/2025736_520_2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078" y="1036321"/>
            <a:ext cx="7761962" cy="4358640"/>
          </a:xfrm>
          <a:prstGeom prst="rect">
            <a:avLst/>
          </a:prstGeom>
          <a:noFill/>
        </p:spPr>
      </p:pic>
      <p:pic>
        <p:nvPicPr>
          <p:cNvPr id="2050" name="Picture 2" descr="http://www.ptable.com/Images/periodiska%20systeme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960" y="841756"/>
            <a:ext cx="6934200" cy="5079048"/>
          </a:xfrm>
          <a:prstGeom prst="rect">
            <a:avLst/>
          </a:prstGeom>
          <a:noFill/>
        </p:spPr>
      </p:pic>
      <p:pic>
        <p:nvPicPr>
          <p:cNvPr id="12" name="Picture 2" descr="\\personal.mh.se\Data\konton\svl\humle\bornor\Dokument\My Pictures\Från Börjes NOKIA\Kamerarulle\WP_0002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440" y="395145"/>
            <a:ext cx="7767320" cy="5670373"/>
          </a:xfrm>
          <a:prstGeom prst="rect">
            <a:avLst/>
          </a:prstGeom>
          <a:noFill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419100" y="469626"/>
            <a:ext cx="7442200" cy="686002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Miljömätningar med röntgen</a:t>
            </a:r>
            <a:endParaRPr lang="sv-SE" cap="none" dirty="0"/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658814" y="1016000"/>
            <a:ext cx="7418386" cy="2654300"/>
          </a:xfrm>
        </p:spPr>
        <p:txBody>
          <a:bodyPr/>
          <a:lstStyle/>
          <a:p>
            <a:r>
              <a:rPr lang="sv-SE" dirty="0" smtClean="0"/>
              <a:t>Flygaska från </a:t>
            </a:r>
            <a:r>
              <a:rPr lang="sv-SE" dirty="0" err="1" smtClean="0"/>
              <a:t>Korstaverket</a:t>
            </a:r>
            <a:r>
              <a:rPr lang="sv-SE" dirty="0" smtClean="0"/>
              <a:t>. </a:t>
            </a:r>
            <a:endParaRPr lang="sv-SE" dirty="0"/>
          </a:p>
        </p:txBody>
      </p:sp>
      <p:pic>
        <p:nvPicPr>
          <p:cNvPr id="7" name="Diagram 7" descr="image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0" y="1752600"/>
            <a:ext cx="6848475" cy="493395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8" name="textruta 7"/>
          <p:cNvSpPr txBox="1"/>
          <p:nvPr/>
        </p:nvSpPr>
        <p:spPr>
          <a:xfrm>
            <a:off x="7543800" y="5359400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Elin Strömberg </a:t>
            </a:r>
            <a:br>
              <a:rPr lang="en-US" sz="1200" dirty="0" smtClean="0"/>
            </a:br>
            <a:r>
              <a:rPr lang="en-US" sz="1200" dirty="0" smtClean="0"/>
              <a:t>collects ash </a:t>
            </a:r>
            <a:br>
              <a:rPr lang="en-US" sz="1200" dirty="0" smtClean="0"/>
            </a:br>
            <a:r>
              <a:rPr lang="en-US" sz="1200" dirty="0" smtClean="0"/>
              <a:t>samples</a:t>
            </a:r>
            <a:endParaRPr lang="en-US" sz="1200" dirty="0"/>
          </a:p>
        </p:txBody>
      </p:sp>
      <p:grpSp>
        <p:nvGrpSpPr>
          <p:cNvPr id="9" name="Grupp 14"/>
          <p:cNvGrpSpPr/>
          <p:nvPr/>
        </p:nvGrpSpPr>
        <p:grpSpPr>
          <a:xfrm>
            <a:off x="2857500" y="3771900"/>
            <a:ext cx="3975100" cy="876300"/>
            <a:chOff x="2857500" y="3771900"/>
            <a:chExt cx="3975100" cy="876300"/>
          </a:xfrm>
        </p:grpSpPr>
        <p:sp>
          <p:nvSpPr>
            <p:cNvPr id="10" name="Tår 9"/>
            <p:cNvSpPr/>
            <p:nvPr/>
          </p:nvSpPr>
          <p:spPr>
            <a:xfrm flipV="1">
              <a:off x="2857500" y="4114800"/>
              <a:ext cx="457200" cy="533400"/>
            </a:xfrm>
            <a:prstGeom prst="teardrop">
              <a:avLst>
                <a:gd name="adj" fmla="val 200000"/>
              </a:avLst>
            </a:prstGeom>
            <a:noFill/>
            <a:ln w="15875">
              <a:solidFill>
                <a:schemeClr val="accent4"/>
              </a:solidFill>
            </a:ln>
            <a:effectLst>
              <a:outerShdw blurRad="50800" dist="50800" dir="5400000" algn="ctr" rotWithShape="0">
                <a:srgbClr val="FF99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Tår 10"/>
            <p:cNvSpPr/>
            <p:nvPr/>
          </p:nvSpPr>
          <p:spPr>
            <a:xfrm flipV="1">
              <a:off x="6375400" y="3771900"/>
              <a:ext cx="457200" cy="533400"/>
            </a:xfrm>
            <a:prstGeom prst="teardrop">
              <a:avLst>
                <a:gd name="adj" fmla="val 200000"/>
              </a:avLst>
            </a:prstGeom>
            <a:noFill/>
            <a:ln w="15875">
              <a:solidFill>
                <a:schemeClr val="accent4"/>
              </a:solidFill>
            </a:ln>
            <a:effectLst>
              <a:outerShdw blurRad="50800" dist="50800" dir="5400000" algn="ctr" rotWithShape="0">
                <a:srgbClr val="FF99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6" name="Rektangel 15"/>
          <p:cNvSpPr/>
          <p:nvPr/>
        </p:nvSpPr>
        <p:spPr>
          <a:xfrm>
            <a:off x="711200" y="1920439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K</a:t>
            </a:r>
            <a:r>
              <a:rPr lang="sv-SE" dirty="0" smtClean="0">
                <a:latin typeface="+mj-lt"/>
              </a:rPr>
              <a:t>-</a:t>
            </a:r>
            <a:r>
              <a:rPr lang="sv-SE" dirty="0" smtClean="0"/>
              <a:t>linjer                Ca   </a:t>
            </a:r>
            <a:r>
              <a:rPr lang="sv-SE" b="1" dirty="0" err="1" smtClean="0">
                <a:solidFill>
                  <a:schemeClr val="accent2"/>
                </a:solidFill>
              </a:rPr>
              <a:t>Cr</a:t>
            </a:r>
            <a:r>
              <a:rPr lang="sv-SE" dirty="0" smtClean="0"/>
              <a:t> Fe  Cu   </a:t>
            </a:r>
            <a:r>
              <a:rPr lang="sv-SE" dirty="0" err="1" smtClean="0"/>
              <a:t>Zn</a:t>
            </a:r>
            <a:r>
              <a:rPr lang="sv-SE" dirty="0" smtClean="0"/>
              <a:t>          </a:t>
            </a:r>
            <a:r>
              <a:rPr lang="sv-SE" dirty="0" err="1" smtClean="0"/>
              <a:t>Pb</a:t>
            </a:r>
            <a:r>
              <a:rPr lang="sv-SE" dirty="0" smtClean="0"/>
              <a:t>                 </a:t>
            </a:r>
            <a:r>
              <a:rPr lang="sv-SE" b="1" dirty="0" smtClean="0">
                <a:solidFill>
                  <a:schemeClr val="accent2"/>
                </a:solidFill>
              </a:rPr>
              <a:t>Mo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1400" dirty="0" smtClean="0"/>
              <a:t>L-linjer för </a:t>
            </a:r>
            <a:r>
              <a:rPr lang="sv-SE" sz="1400" dirty="0" err="1" smtClean="0"/>
              <a:t>Pb</a:t>
            </a:r>
            <a:r>
              <a:rPr lang="sv-SE" dirty="0" smtClean="0"/>
              <a:t>                                 </a:t>
            </a:r>
            <a:r>
              <a:rPr lang="sv-SE" dirty="0" err="1" smtClean="0"/>
              <a:t>Zn</a:t>
            </a:r>
            <a:r>
              <a:rPr lang="sv-SE" dirty="0" smtClean="0"/>
              <a:t>    </a:t>
            </a:r>
            <a:r>
              <a:rPr lang="sv-SE" sz="1400" dirty="0" smtClean="0"/>
              <a:t> </a:t>
            </a:r>
            <a:r>
              <a:rPr lang="sv-SE" dirty="0" err="1" smtClean="0"/>
              <a:t>Pb</a:t>
            </a:r>
            <a:endParaRPr lang="sv-SE" dirty="0" smtClean="0"/>
          </a:p>
          <a:p>
            <a:r>
              <a:rPr lang="sv-SE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</a:t>
            </a:r>
            <a:r>
              <a:rPr lang="sv-SE" sz="1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v-SE" dirty="0" smtClean="0"/>
              <a:t>Cu</a:t>
            </a:r>
            <a:r>
              <a:rPr lang="sv-SE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5300" dirty="0" smtClean="0">
                <a:solidFill>
                  <a:schemeClr val="bg1"/>
                </a:solidFill>
              </a:rPr>
              <a:t>The International Year of Light</a:t>
            </a:r>
            <a:br>
              <a:rPr lang="en-IE" sz="5300" dirty="0" smtClean="0">
                <a:solidFill>
                  <a:schemeClr val="bg1"/>
                </a:solidFill>
              </a:rPr>
            </a:br>
            <a:r>
              <a:rPr lang="en-IE" sz="3600" dirty="0" smtClean="0">
                <a:solidFill>
                  <a:schemeClr val="bg1"/>
                </a:solidFill>
              </a:rPr>
              <a:t>and Light-based Technologies</a:t>
            </a:r>
            <a:r>
              <a:rPr lang="en-IE" dirty="0" smtClean="0">
                <a:solidFill>
                  <a:schemeClr val="bg1"/>
                </a:solidFill>
              </a:rPr>
              <a:t/>
            </a:r>
            <a:br>
              <a:rPr lang="en-IE" dirty="0" smtClean="0">
                <a:solidFill>
                  <a:schemeClr val="bg1"/>
                </a:solidFill>
              </a:rPr>
            </a:br>
            <a:r>
              <a:rPr lang="en-IE" sz="6000" dirty="0" smtClean="0">
                <a:solidFill>
                  <a:schemeClr val="bg1"/>
                </a:solidFill>
              </a:rPr>
              <a:t>2015</a:t>
            </a:r>
            <a:endParaRPr lang="en-IE" sz="6000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://www.un.org/Depts/dhl/maplib/images_maplib/unflag.gif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1F4DAA"/>
              </a:clrFrom>
              <a:clrTo>
                <a:srgbClr val="1F4DA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56" t="8041" r="20540" b="13242"/>
          <a:stretch/>
        </p:blipFill>
        <p:spPr bwMode="auto">
          <a:xfrm>
            <a:off x="1790452" y="2715129"/>
            <a:ext cx="1686893" cy="14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1170" y="2380740"/>
            <a:ext cx="2572383" cy="17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http://upload.wikimedia.org/wikipedia/commons/0/07/UNESCO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6959" y="2836121"/>
            <a:ext cx="1576092" cy="12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61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2015-04-15 20 22 5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08" y="2139696"/>
            <a:ext cx="7315200" cy="4114800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7693040" y="-342503"/>
            <a:ext cx="1286192" cy="17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906"/>
            <a:ext cx="1363258" cy="12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822960" y="1673352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….för hur vi kommunicerar med varandra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404664"/>
            <a:ext cx="5400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 err="1" smtClean="0">
                <a:solidFill>
                  <a:schemeClr val="bg1"/>
                </a:solidFill>
              </a:rPr>
              <a:t>Ljus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och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sätt</a:t>
            </a:r>
            <a:r>
              <a:rPr lang="en-IE" sz="2400" dirty="0" smtClean="0">
                <a:solidFill>
                  <a:schemeClr val="bg1"/>
                </a:solidFill>
              </a:rPr>
              <a:t> vi </a:t>
            </a:r>
            <a:r>
              <a:rPr lang="en-IE" sz="2400" dirty="0" err="1" smtClean="0">
                <a:solidFill>
                  <a:schemeClr val="bg1"/>
                </a:solidFill>
              </a:rPr>
              <a:t>använder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det</a:t>
            </a:r>
            <a:r>
              <a:rPr lang="en-IE" sz="2400" dirty="0" smtClean="0">
                <a:solidFill>
                  <a:schemeClr val="bg1"/>
                </a:solidFill>
              </a:rPr>
              <a:t>, </a:t>
            </a:r>
            <a:r>
              <a:rPr lang="en-IE" sz="2400" dirty="0" err="1" smtClean="0">
                <a:solidFill>
                  <a:schemeClr val="bg1"/>
                </a:solidFill>
              </a:rPr>
              <a:t>har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en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mycket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stor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 smtClean="0">
                <a:solidFill>
                  <a:schemeClr val="bg1"/>
                </a:solidFill>
              </a:rPr>
              <a:t>betydelse</a:t>
            </a:r>
            <a:r>
              <a:rPr lang="en-IE" sz="2400" dirty="0" smtClean="0">
                <a:solidFill>
                  <a:schemeClr val="bg1"/>
                </a:solidFill>
              </a:rPr>
              <a:t>….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67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35366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ema">
  <a:themeElements>
    <a:clrScheme name="_MIUN">
      <a:dk1>
        <a:sysClr val="windowText" lastClr="000000"/>
      </a:dk1>
      <a:lt1>
        <a:sysClr val="window" lastClr="FFFFFF"/>
      </a:lt1>
      <a:dk2>
        <a:srgbClr val="0065A5"/>
      </a:dk2>
      <a:lt2>
        <a:srgbClr val="FFFFFF"/>
      </a:lt2>
      <a:accent1>
        <a:srgbClr val="DCDCDC"/>
      </a:accent1>
      <a:accent2>
        <a:srgbClr val="EA5906"/>
      </a:accent2>
      <a:accent3>
        <a:srgbClr val="E5310E"/>
      </a:accent3>
      <a:accent4>
        <a:srgbClr val="E7177B"/>
      </a:accent4>
      <a:accent5>
        <a:srgbClr val="3DA434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2965</TotalTime>
  <Words>480</Words>
  <Application>Microsoft Office PowerPoint</Application>
  <PresentationFormat>Bildspel på skärmen (4:3)</PresentationFormat>
  <Paragraphs>80</Paragraphs>
  <Slides>13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13</vt:i4>
      </vt:variant>
    </vt:vector>
  </HeadingPairs>
  <TitlesOfParts>
    <vt:vector size="15" baseType="lpstr">
      <vt:lpstr>Office-tema</vt:lpstr>
      <vt:lpstr>Office Theme</vt:lpstr>
      <vt:lpstr>Bild 1</vt:lpstr>
      <vt:lpstr>DIGITALA SAMHÄLLEN Aktiviteter</vt:lpstr>
      <vt:lpstr>DIGITALA SAMHÄLLEN Regler för uppsatstävling</vt:lpstr>
      <vt:lpstr>DIGITALA SAMHÄLLEN Uppsatstävling för Teknik- och Naturvetenskaps-programmet</vt:lpstr>
      <vt:lpstr>DIGITALA SAMHÄLLEN Regler för uppsatstävling</vt:lpstr>
      <vt:lpstr>DIGITALA SAMHÄLLEN Några tidigare års vinnare</vt:lpstr>
      <vt:lpstr>Miljömätningar med röntgen</vt:lpstr>
      <vt:lpstr>The International Year of Light and Light-based Technologies 2015</vt:lpstr>
      <vt:lpstr>Bild 9</vt:lpstr>
      <vt:lpstr>Bild 10</vt:lpstr>
      <vt:lpstr>Bild 11</vt:lpstr>
      <vt:lpstr>Bild 12</vt:lpstr>
      <vt:lpstr>En enorm utveckling har skett under de senaste 50 åren</vt:lpstr>
    </vt:vector>
  </TitlesOfParts>
  <Company>Syre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/>
  <cp:lastModifiedBy>Börje Norlin</cp:lastModifiedBy>
  <cp:revision>105</cp:revision>
  <dcterms:created xsi:type="dcterms:W3CDTF">2011-09-13T08:32:27Z</dcterms:created>
  <dcterms:modified xsi:type="dcterms:W3CDTF">2015-04-16T09:29:18Z</dcterms:modified>
</cp:coreProperties>
</file>