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2989" autoAdjust="0"/>
  </p:normalViewPr>
  <p:slideViewPr>
    <p:cSldViewPr snapToGrid="0">
      <p:cViewPr varScale="1">
        <p:scale>
          <a:sx n="111" d="100"/>
          <a:sy n="111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EA3CE-DEC6-4AB2-A89E-D5C4A6879BC0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D3CC8-5B17-4BB8-B694-573B026534E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B3FE-DE94-4B42-84FE-A0116EAE03B7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F5A4E-7F52-43DA-8E20-7B53E03E31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005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28920" indent="-228920">
              <a:buNone/>
            </a:pPr>
            <a:endParaRPr lang="sv-SE" baseline="0" dirty="0" smtClean="0"/>
          </a:p>
          <a:p>
            <a:pPr marL="228920" indent="-228920"/>
            <a:endParaRPr lang="sv-SE" baseline="0" dirty="0" smtClean="0"/>
          </a:p>
          <a:p>
            <a:pPr marL="228920" indent="-228920"/>
            <a:r>
              <a:rPr lang="sv-SE" baseline="0" dirty="0" smtClean="0"/>
              <a:t>	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852D1-0121-4BBA-84CF-E648E7211C3F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31E7-8FD5-4873-850B-E60A62B4B544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miun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8167" y="6234293"/>
            <a:ext cx="1402525" cy="59690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4800" y="228600"/>
            <a:ext cx="11582400" cy="592344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 descr="Miun_b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">
            <a:off x="381541" y="322602"/>
            <a:ext cx="11444175" cy="5723627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780019" cy="686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2887" y="519344"/>
            <a:ext cx="1535847" cy="4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0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8"/>
          <p:cNvGrpSpPr/>
          <p:nvPr/>
        </p:nvGrpSpPr>
        <p:grpSpPr>
          <a:xfrm>
            <a:off x="304800" y="228600"/>
            <a:ext cx="11582400" cy="5923446"/>
            <a:chOff x="228600" y="228600"/>
            <a:chExt cx="8686800" cy="5923446"/>
          </a:xfrm>
        </p:grpSpPr>
        <p:sp>
          <p:nvSpPr>
            <p:cNvPr id="8" name="Rektangel 7"/>
            <p:cNvSpPr/>
            <p:nvPr userDrawn="1"/>
          </p:nvSpPr>
          <p:spPr>
            <a:xfrm>
              <a:off x="228600" y="228600"/>
              <a:ext cx="8686800" cy="5923446"/>
            </a:xfrm>
            <a:prstGeom prst="rect">
              <a:avLst/>
            </a:prstGeom>
            <a:solidFill>
              <a:srgbClr val="EA59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sp>
          <p:nvSpPr>
            <p:cNvPr id="9" name="Frihandsfigur 8"/>
            <p:cNvSpPr/>
            <p:nvPr userDrawn="1"/>
          </p:nvSpPr>
          <p:spPr>
            <a:xfrm rot="60000">
              <a:off x="302025" y="315820"/>
              <a:ext cx="8566723" cy="5737517"/>
            </a:xfrm>
            <a:custGeom>
              <a:avLst/>
              <a:gdLst>
                <a:gd name="connsiteX0" fmla="*/ 0 w 8382000"/>
                <a:gd name="connsiteY0" fmla="*/ 0 h 5257800"/>
                <a:gd name="connsiteX1" fmla="*/ 8382000 w 8382000"/>
                <a:gd name="connsiteY1" fmla="*/ 0 h 5257800"/>
                <a:gd name="connsiteX2" fmla="*/ 8382000 w 8382000"/>
                <a:gd name="connsiteY2" fmla="*/ 5257800 h 5257800"/>
                <a:gd name="connsiteX3" fmla="*/ 0 w 8382000"/>
                <a:gd name="connsiteY3" fmla="*/ 5257800 h 5257800"/>
                <a:gd name="connsiteX4" fmla="*/ 0 w 8382000"/>
                <a:gd name="connsiteY4" fmla="*/ 0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5257800">
                  <a:moveTo>
                    <a:pt x="0" y="0"/>
                  </a:moveTo>
                  <a:lnTo>
                    <a:pt x="8382000" y="0"/>
                  </a:lnTo>
                  <a:lnTo>
                    <a:pt x="8382000" y="5257800"/>
                  </a:lnTo>
                  <a:lnTo>
                    <a:pt x="0" y="525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3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 dirty="0"/>
            </a:p>
          </p:txBody>
        </p:sp>
      </p:grpSp>
      <p:sp>
        <p:nvSpPr>
          <p:cNvPr id="10" name="Frihandsfigur 9"/>
          <p:cNvSpPr/>
          <p:nvPr/>
        </p:nvSpPr>
        <p:spPr>
          <a:xfrm rot="60000">
            <a:off x="402701" y="315821"/>
            <a:ext cx="11422297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pic>
        <p:nvPicPr>
          <p:cNvPr id="11" name="Bildobjekt 10" descr="MIUN_punkt_se_ROSA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586850" y="4919273"/>
            <a:ext cx="1151885" cy="619612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332657"/>
            <a:ext cx="1001216" cy="5793507"/>
          </a:xfrm>
          <a:prstGeom prst="rect">
            <a:avLst/>
          </a:prstGeom>
        </p:spPr>
        <p:txBody>
          <a:bodyPr vert="eaVert"/>
          <a:lstStyle>
            <a:lvl1pPr>
              <a:defRPr sz="3200" baseline="0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332657"/>
            <a:ext cx="8026400" cy="5793507"/>
          </a:xfrm>
          <a:prstGeom prst="rect">
            <a:avLst/>
          </a:prstGeom>
        </p:spPr>
        <p:txBody>
          <a:bodyPr vert="eaVert"/>
          <a:lstStyle>
            <a:lvl1pPr marL="288000" indent="-288000">
              <a:buClr>
                <a:srgbClr val="E95D0F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358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5013177"/>
            <a:ext cx="10363200" cy="7557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1424" y="351299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7098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3807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ast Rubrik Orange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304800" y="228600"/>
            <a:ext cx="11582400" cy="592344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Frihandsfigur 14"/>
          <p:cNvSpPr/>
          <p:nvPr/>
        </p:nvSpPr>
        <p:spPr>
          <a:xfrm rot="60000">
            <a:off x="402701" y="315821"/>
            <a:ext cx="11422297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E95D0F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pic>
        <p:nvPicPr>
          <p:cNvPr id="16" name="Bildobjekt 15" descr="MIUN_punkt_se_ROSA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8679" y="519344"/>
            <a:ext cx="1544263" cy="464709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465163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8167" y="6234293"/>
            <a:ext cx="1402525" cy="596908"/>
          </a:xfrm>
          <a:prstGeom prst="rect">
            <a:avLst/>
          </a:prstGeom>
        </p:spPr>
      </p:pic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8" name="Platshållare för innehåll 3"/>
          <p:cNvSpPr>
            <a:spLocks noGrp="1"/>
          </p:cNvSpPr>
          <p:nvPr>
            <p:ph sz="half" idx="13"/>
          </p:nvPr>
        </p:nvSpPr>
        <p:spPr>
          <a:xfrm>
            <a:off x="911424" y="1988841"/>
            <a:ext cx="9985109" cy="2808312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/>
              </a:buClr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/>
              </a:buClr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52205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Orange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304800" y="228600"/>
            <a:ext cx="11582400" cy="592344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6" name="Frihandsfigur 15"/>
          <p:cNvSpPr/>
          <p:nvPr/>
        </p:nvSpPr>
        <p:spPr>
          <a:xfrm rot="60000">
            <a:off x="402701" y="315821"/>
            <a:ext cx="11422297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E95D0F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2"/>
          </p:nvPr>
        </p:nvSpPr>
        <p:spPr>
          <a:xfrm>
            <a:off x="911424" y="1988841"/>
            <a:ext cx="9985109" cy="2808312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chemeClr val="bg1"/>
              </a:buClr>
              <a:buFont typeface="Arial" pitchFamily="34" charset="0"/>
              <a:buChar char="•"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/>
              </a:buCl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/>
              </a:buClr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/>
              </a:buClr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7" name="Bildobjekt 16" descr="MIUN_punkt_se_ROSA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8679" y="519344"/>
            <a:ext cx="1544263" cy="464709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465163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8167" y="6234293"/>
            <a:ext cx="1402525" cy="596908"/>
          </a:xfrm>
          <a:prstGeom prst="rect">
            <a:avLst/>
          </a:prstGeom>
        </p:spPr>
      </p:pic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9491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8167" y="6234293"/>
            <a:ext cx="1402525" cy="596908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465163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28082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95D0F"/>
              </a:buClr>
              <a:buFont typeface="Arial" pitchFamily="34" charset="0"/>
              <a:buChar char="•"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6925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988841"/>
            <a:ext cx="53848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95D0F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88841"/>
            <a:ext cx="5384800" cy="4137323"/>
          </a:xfrm>
          <a:prstGeom prst="rect">
            <a:avLst/>
          </a:prstGeom>
        </p:spPr>
        <p:txBody>
          <a:bodyPr/>
          <a:lstStyle>
            <a:lvl1pPr marL="288000" indent="-324000">
              <a:buClr>
                <a:srgbClr val="E95D0F"/>
              </a:buClr>
              <a:buFont typeface="Arial" pitchFamily="34" charset="0"/>
              <a:buChar char="•"/>
              <a:defRPr sz="1800" b="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8082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6192011" y="1988841"/>
            <a:ext cx="53848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95D0F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517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574965" cy="432048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8024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4713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1412777"/>
            <a:ext cx="6815667" cy="47133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95D0F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544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6097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196752"/>
            <a:ext cx="109728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>
                <a:solidFill>
                  <a:srgbClr val="E95D0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1988841"/>
            <a:ext cx="10972800" cy="4137323"/>
          </a:xfrm>
          <a:prstGeom prst="rect">
            <a:avLst/>
          </a:prstGeom>
        </p:spPr>
        <p:txBody>
          <a:bodyPr vert="eaVert"/>
          <a:lstStyle>
            <a:lvl1pPr marL="288000" indent="-324000">
              <a:buClr>
                <a:srgbClr val="E95D0F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7010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8"/>
          <p:cNvGrpSpPr/>
          <p:nvPr/>
        </p:nvGrpSpPr>
        <p:grpSpPr>
          <a:xfrm>
            <a:off x="304800" y="228600"/>
            <a:ext cx="11582400" cy="5923446"/>
            <a:chOff x="228600" y="228600"/>
            <a:chExt cx="8686800" cy="5923446"/>
          </a:xfrm>
        </p:grpSpPr>
        <p:sp>
          <p:nvSpPr>
            <p:cNvPr id="17" name="Rektangel 16"/>
            <p:cNvSpPr/>
            <p:nvPr userDrawn="1"/>
          </p:nvSpPr>
          <p:spPr>
            <a:xfrm>
              <a:off x="228600" y="228600"/>
              <a:ext cx="8686800" cy="5923446"/>
            </a:xfrm>
            <a:prstGeom prst="rect">
              <a:avLst/>
            </a:prstGeom>
            <a:solidFill>
              <a:srgbClr val="EA59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sp>
          <p:nvSpPr>
            <p:cNvPr id="18" name="Frihandsfigur 17"/>
            <p:cNvSpPr/>
            <p:nvPr userDrawn="1"/>
          </p:nvSpPr>
          <p:spPr>
            <a:xfrm rot="60000">
              <a:off x="302025" y="315820"/>
              <a:ext cx="8566723" cy="5737517"/>
            </a:xfrm>
            <a:custGeom>
              <a:avLst/>
              <a:gdLst>
                <a:gd name="connsiteX0" fmla="*/ 0 w 8382000"/>
                <a:gd name="connsiteY0" fmla="*/ 0 h 5257800"/>
                <a:gd name="connsiteX1" fmla="*/ 8382000 w 8382000"/>
                <a:gd name="connsiteY1" fmla="*/ 0 h 5257800"/>
                <a:gd name="connsiteX2" fmla="*/ 8382000 w 8382000"/>
                <a:gd name="connsiteY2" fmla="*/ 5257800 h 5257800"/>
                <a:gd name="connsiteX3" fmla="*/ 0 w 8382000"/>
                <a:gd name="connsiteY3" fmla="*/ 5257800 h 5257800"/>
                <a:gd name="connsiteX4" fmla="*/ 0 w 8382000"/>
                <a:gd name="connsiteY4" fmla="*/ 0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5257800">
                  <a:moveTo>
                    <a:pt x="0" y="0"/>
                  </a:moveTo>
                  <a:lnTo>
                    <a:pt x="8382000" y="0"/>
                  </a:lnTo>
                  <a:lnTo>
                    <a:pt x="8382000" y="5257800"/>
                  </a:lnTo>
                  <a:lnTo>
                    <a:pt x="0" y="525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3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 dirty="0"/>
            </a:p>
          </p:txBody>
        </p:sp>
      </p:grpSp>
      <p:sp>
        <p:nvSpPr>
          <p:cNvPr id="15" name="Frihandsfigur 14"/>
          <p:cNvSpPr/>
          <p:nvPr/>
        </p:nvSpPr>
        <p:spPr>
          <a:xfrm rot="60000">
            <a:off x="402701" y="315821"/>
            <a:ext cx="11422297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pic>
        <p:nvPicPr>
          <p:cNvPr id="13" name="Bildobjekt 12" descr="miunlogo.w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308167" y="6234293"/>
            <a:ext cx="1402525" cy="596908"/>
          </a:xfrm>
          <a:prstGeom prst="rect">
            <a:avLst/>
          </a:prstGeom>
        </p:spPr>
      </p:pic>
      <p:pic>
        <p:nvPicPr>
          <p:cNvPr id="20" name="Bildobjekt 19" descr="MIUN_punkt_se_ROSA.w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942887" y="519344"/>
            <a:ext cx="1535847" cy="464709"/>
          </a:xfrm>
          <a:prstGeom prst="rect">
            <a:avLst/>
          </a:prstGeom>
        </p:spPr>
      </p:pic>
      <p:sp>
        <p:nvSpPr>
          <p:cNvPr id="14" name="Platshållare för datum 4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07F24655-BD92-4120-A375-09AF7306C4A1}" type="datetimeFigureOut">
              <a:rPr lang="sv-SE" smtClean="0"/>
              <a:pPr/>
              <a:t>2014-09-08</a:t>
            </a:fld>
            <a:endParaRPr lang="sv-SE"/>
          </a:p>
        </p:txBody>
      </p:sp>
      <p:sp>
        <p:nvSpPr>
          <p:cNvPr id="1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19" name="Platshållare för bildnummer 6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6CD2AF7D-97EA-4D27-BB62-2B87FFC885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9134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rgbClr val="3C71B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780019" cy="91187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OM KÄLLHANTERING VID UNIVERSITETSTUDIER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196411" y="4298535"/>
            <a:ext cx="358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Lars Våge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Mittuniversitetets bibliotek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2014-09-08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TEKNISKA Patent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3369074"/>
          </a:xfrm>
        </p:spPr>
        <p:txBody>
          <a:bodyPr/>
          <a:lstStyle/>
          <a:p>
            <a:r>
              <a:rPr lang="sv-SE" sz="2400" dirty="0" smtClean="0"/>
              <a:t>Patent tas bl.a. på tekniska uppfinningar och har stor konkurrensmässig betydelse </a:t>
            </a:r>
          </a:p>
          <a:p>
            <a:r>
              <a:rPr lang="sv-SE" sz="2400" dirty="0" smtClean="0"/>
              <a:t>Ett patent ger ensamrätt till kommersiellt användande av uppfinningen under en begränsad tid inom ett land</a:t>
            </a:r>
          </a:p>
          <a:p>
            <a:r>
              <a:rPr lang="sv-SE" sz="2400" dirty="0" smtClean="0"/>
              <a:t>Det kan ta flera år innan en patentansökan går igenom</a:t>
            </a:r>
          </a:p>
          <a:p>
            <a:r>
              <a:rPr lang="sv-SE" sz="2400" dirty="0" smtClean="0"/>
              <a:t>Patentansökningar och antagna patent finns ofta tillgängliga att läsa gratis på nätet</a:t>
            </a:r>
          </a:p>
          <a:p>
            <a:r>
              <a:rPr lang="sv-SE" sz="2400" dirty="0" smtClean="0"/>
              <a:t>Det gäller bl.a. amerikanska, europeiska patent och svenska patent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 KAN MAN SÖKA VETENSKAPLIGA KÄLLOR?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20831" y="1818223"/>
            <a:ext cx="9984316" cy="3693814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r>
              <a:rPr lang="sv-SE" sz="2400" dirty="0" smtClean="0"/>
              <a:t>Bibliotekets söksystem PRIMO innehåller vetenskapliga tidskriftsartiklar, våra tryckta böcker, och våra e-böcker</a:t>
            </a:r>
          </a:p>
          <a:p>
            <a:r>
              <a:rPr lang="sv-SE" sz="2400" dirty="0" smtClean="0"/>
              <a:t>Google </a:t>
            </a:r>
            <a:r>
              <a:rPr lang="sv-SE" sz="2400" dirty="0" err="1" smtClean="0"/>
              <a:t>Scholar</a:t>
            </a:r>
            <a:r>
              <a:rPr lang="sv-SE" sz="2400" dirty="0" smtClean="0"/>
              <a:t> innehåller länkar till vetenskapliga artiklar</a:t>
            </a:r>
          </a:p>
          <a:p>
            <a:r>
              <a:rPr lang="sv-SE" sz="2400" dirty="0" smtClean="0"/>
              <a:t>DIVA innehåller avhandlingar och forskningsrapporter</a:t>
            </a:r>
          </a:p>
          <a:p>
            <a:r>
              <a:rPr lang="sv-SE" sz="2400" dirty="0" smtClean="0"/>
              <a:t>Genom LIBRIS kan man hitta myndigheters och andra organisationers forskningsrapporter</a:t>
            </a:r>
          </a:p>
          <a:p>
            <a:r>
              <a:rPr lang="sv-SE" sz="2400" dirty="0" smtClean="0"/>
              <a:t>Specialiserade tekniska litteraturdatabaser: </a:t>
            </a:r>
            <a:r>
              <a:rPr lang="sv-SE" sz="2400" dirty="0" err="1" smtClean="0"/>
              <a:t>INSPEC/Engineering</a:t>
            </a:r>
            <a:r>
              <a:rPr lang="sv-SE" sz="2400" dirty="0" smtClean="0"/>
              <a:t> Village, IEEE </a:t>
            </a:r>
            <a:r>
              <a:rPr lang="sv-SE" sz="2400" dirty="0" err="1" smtClean="0"/>
              <a:t>Xplore</a:t>
            </a:r>
            <a:r>
              <a:rPr lang="sv-SE" sz="2400" dirty="0" smtClean="0"/>
              <a:t> och ACM Digital </a:t>
            </a:r>
            <a:r>
              <a:rPr lang="sv-SE" sz="2400" dirty="0" err="1" smtClean="0"/>
              <a:t>Library</a:t>
            </a:r>
            <a:endParaRPr lang="sv-S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FÖR KÄLLOR KAN MAN ANVÄNDA?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3727997"/>
          </a:xfrm>
        </p:spPr>
        <p:txBody>
          <a:bodyPr/>
          <a:lstStyle/>
          <a:p>
            <a:r>
              <a:rPr lang="sv-SE" sz="2400" dirty="0" smtClean="0"/>
              <a:t>Inom universitetsvärlden accepteras </a:t>
            </a:r>
            <a:r>
              <a:rPr lang="sv-SE" sz="2400" dirty="0" err="1" smtClean="0"/>
              <a:t>Wikipedia-artiklar</a:t>
            </a:r>
            <a:r>
              <a:rPr lang="sv-SE" sz="2400" dirty="0" smtClean="0"/>
              <a:t> vanligtvis inte som källor (men de kan ge tips om vetenskapliga källor)</a:t>
            </a:r>
          </a:p>
          <a:p>
            <a:r>
              <a:rPr lang="sv-SE" sz="2400" dirty="0" smtClean="0"/>
              <a:t>Tips kan man också få i litteraturförteckningar och referenslistor</a:t>
            </a:r>
          </a:p>
          <a:p>
            <a:r>
              <a:rPr lang="sv-SE" sz="2400" dirty="0" smtClean="0"/>
              <a:t>Primärpublicering i form av originalartiklar är de bästa källorna men kan vara svåra att förstå utan specialkunskap</a:t>
            </a:r>
          </a:p>
          <a:p>
            <a:r>
              <a:rPr lang="sv-SE" sz="2400" dirty="0" smtClean="0"/>
              <a:t>Översiktsartiklar i vetenskapliga tidskrifter ger ofta en bra introduktion som är mer lättfattlig </a:t>
            </a:r>
          </a:p>
          <a:p>
            <a:r>
              <a:rPr lang="sv-SE" sz="2400" dirty="0" smtClean="0"/>
              <a:t>Facklitteratur i form av tryckta böcker eller e-böcker </a:t>
            </a:r>
          </a:p>
          <a:p>
            <a:r>
              <a:rPr lang="sv-SE" sz="2400" dirty="0" smtClean="0"/>
              <a:t>Tekniska standard och patent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KÄLLOR MÅSTE ANGES KORREKT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3565627"/>
          </a:xfrm>
        </p:spPr>
        <p:txBody>
          <a:bodyPr/>
          <a:lstStyle/>
          <a:p>
            <a:r>
              <a:rPr lang="sv-SE" sz="2400" dirty="0" smtClean="0"/>
              <a:t>Källhänvisning är ett erkännande till upphovsmannen/kvinnan</a:t>
            </a:r>
          </a:p>
          <a:p>
            <a:r>
              <a:rPr lang="sv-SE" sz="2400" dirty="0" smtClean="0"/>
              <a:t>Det visar vad man baserar sitt resonemang på</a:t>
            </a:r>
          </a:p>
          <a:p>
            <a:r>
              <a:rPr lang="sv-SE" sz="2400" dirty="0" smtClean="0"/>
              <a:t>Det är ett sätt att lättare kunna undvika att hamna i plagiering</a:t>
            </a:r>
          </a:p>
          <a:p>
            <a:r>
              <a:rPr lang="sv-SE" sz="2400" dirty="0" smtClean="0"/>
              <a:t>Läraren ska kunna identifiera källan, hitta den och studera den</a:t>
            </a:r>
          </a:p>
          <a:p>
            <a:r>
              <a:rPr lang="sv-SE" sz="2400" dirty="0" smtClean="0"/>
              <a:t>Det finns vedertagna sätt att hänvisa till källor i löpande text och i referenslistor som man måste lära sig</a:t>
            </a:r>
          </a:p>
          <a:p>
            <a:r>
              <a:rPr lang="sv-SE" sz="2400" dirty="0" smtClean="0"/>
              <a:t>Referenser skrivs oftast enligt Vancouver-systemet inom tekniska och naturvetenskapliga ämnen men även Harvard och Oxford används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REFERENSER Av </a:t>
            </a:r>
            <a:r>
              <a:rPr lang="sv-SE" dirty="0" err="1" smtClean="0"/>
              <a:t>vANCOUVER-TYP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 dirty="0" smtClean="0"/>
              <a:t>Efternamn Initial(er). Artikelns titel. Tidskriftens titel. Årtal; volym(nummer):sidor. </a:t>
            </a:r>
          </a:p>
          <a:p>
            <a:r>
              <a:rPr lang="sv-SE" sz="2400" dirty="0" smtClean="0"/>
              <a:t>Efternamn Initial(er). Bokens titel. Upplaga. Förlagsort: Förlag, </a:t>
            </a:r>
            <a:r>
              <a:rPr lang="sv-SE" sz="2400" dirty="0" err="1" smtClean="0"/>
              <a:t>Publiceringsår</a:t>
            </a:r>
            <a:r>
              <a:rPr lang="sv-SE" sz="2400" dirty="0" smtClean="0"/>
              <a:t>. </a:t>
            </a:r>
          </a:p>
          <a:p>
            <a:r>
              <a:rPr lang="sv-SE" sz="2400" dirty="0" smtClean="0"/>
              <a:t>Efternamn kapitelförfattare Initial kapitelförfattare. Kapiteltitel. In: Redaktörens Efternamn Redaktörens Initial, red. Bokens titel. Förlagsort: Förlag; </a:t>
            </a:r>
            <a:r>
              <a:rPr lang="sv-SE" sz="2400" dirty="0" err="1" smtClean="0"/>
              <a:t>Publiceringsår</a:t>
            </a:r>
            <a:r>
              <a:rPr lang="sv-SE" sz="2400" dirty="0" smtClean="0"/>
              <a:t>. p. sidnummer. </a:t>
            </a:r>
          </a:p>
          <a:p>
            <a:r>
              <a:rPr lang="sv-SE" sz="2400" dirty="0" smtClean="0"/>
              <a:t>Titel [Internet]. Utgivningsort: Utgivare; publiceringsdatum [</a:t>
            </a:r>
            <a:r>
              <a:rPr lang="sv-SE" sz="2400" dirty="0" err="1" smtClean="0"/>
              <a:t>updated</a:t>
            </a:r>
            <a:r>
              <a:rPr lang="sv-SE" sz="2400" dirty="0" smtClean="0"/>
              <a:t> år månad dag; </a:t>
            </a:r>
            <a:r>
              <a:rPr lang="sv-SE" sz="2400" dirty="0" err="1" smtClean="0"/>
              <a:t>cited</a:t>
            </a:r>
            <a:r>
              <a:rPr lang="sv-SE" sz="2400" dirty="0" smtClean="0"/>
              <a:t> år månad dag]. </a:t>
            </a:r>
            <a:r>
              <a:rPr lang="sv-SE" sz="2400" dirty="0" err="1" smtClean="0"/>
              <a:t>Available</a:t>
            </a:r>
            <a:r>
              <a:rPr lang="sv-SE" sz="2400" dirty="0" smtClean="0"/>
              <a:t> from: URL.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ÖVNING 1 – </a:t>
            </a:r>
            <a:r>
              <a:rPr lang="sv-SE" dirty="0" err="1" smtClean="0"/>
              <a:t>FACKböckeR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 dirty="0" smtClean="0"/>
              <a:t>Använd bibliotekets söktjänst PRIMO genom sökrutan på bibliotekets hemsida. Sök på ”</a:t>
            </a:r>
            <a:r>
              <a:rPr lang="sv-SE" sz="2400" i="1" dirty="0" err="1" smtClean="0"/>
              <a:t>android</a:t>
            </a:r>
            <a:r>
              <a:rPr lang="sv-SE" sz="2400" dirty="0" smtClean="0"/>
              <a:t>”</a:t>
            </a:r>
          </a:p>
          <a:p>
            <a:r>
              <a:rPr lang="sv-SE" sz="2400" dirty="0" smtClean="0"/>
              <a:t>Begränsa sökningen till Böcker genom ”Modifiera mina träffar” till vänster</a:t>
            </a:r>
          </a:p>
          <a:p>
            <a:r>
              <a:rPr lang="sv-SE" sz="2400" dirty="0" smtClean="0"/>
              <a:t>Begränsa sökningen ytterligare genom att klicka på Sundsvall. Hur många träffar blev det?</a:t>
            </a:r>
          </a:p>
          <a:p>
            <a:r>
              <a:rPr lang="sv-SE" sz="2400" dirty="0" smtClean="0"/>
              <a:t>Välj en av böckerna och anteckna vilken placering den </a:t>
            </a:r>
            <a:r>
              <a:rPr lang="sv-SE" sz="2400" dirty="0" smtClean="0"/>
              <a:t>har?</a:t>
            </a:r>
            <a:endParaRPr lang="sv-SE" sz="2400" dirty="0" smtClean="0"/>
          </a:p>
          <a:p>
            <a:r>
              <a:rPr lang="sv-SE" sz="2400" dirty="0" smtClean="0"/>
              <a:t>Skriv en referens till boken. Använd schemat: Efternamn Initial(er). Bokens titel. Upplaga. Förlagsort: Förlag, </a:t>
            </a:r>
            <a:r>
              <a:rPr lang="sv-SE" sz="2400" dirty="0" err="1" smtClean="0"/>
              <a:t>Publiceringsår</a:t>
            </a:r>
            <a:r>
              <a:rPr lang="sv-SE" sz="2400" dirty="0" smtClean="0"/>
              <a:t>. 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ÖVNING 2 – E-böcker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03739" y="1852406"/>
            <a:ext cx="9984316" cy="2808287"/>
          </a:xfrm>
        </p:spPr>
        <p:txBody>
          <a:bodyPr/>
          <a:lstStyle/>
          <a:p>
            <a:r>
              <a:rPr lang="sv-SE" sz="2400" dirty="0" smtClean="0"/>
              <a:t>Använd bibliotekets söktjänst PRIMO. Sök på ”</a:t>
            </a:r>
            <a:r>
              <a:rPr lang="sv-SE" sz="2400" i="1" dirty="0" err="1" smtClean="0"/>
              <a:t>android</a:t>
            </a:r>
            <a:r>
              <a:rPr lang="sv-SE" sz="2400" dirty="0" smtClean="0"/>
              <a:t>”</a:t>
            </a:r>
          </a:p>
          <a:p>
            <a:r>
              <a:rPr lang="sv-SE" sz="2400" dirty="0" smtClean="0"/>
              <a:t>Begränsa sökningen till Böcker genom ”Modifiera mina träffar” till vänster</a:t>
            </a:r>
          </a:p>
          <a:p>
            <a:r>
              <a:rPr lang="sv-SE" sz="2400" dirty="0" smtClean="0"/>
              <a:t>Begränsa sedan sökningen ytterligare genom att klicka på Onlineresurser. Hur många träffar blev det?</a:t>
            </a:r>
          </a:p>
          <a:p>
            <a:r>
              <a:rPr lang="sv-SE" sz="2400" dirty="0" smtClean="0"/>
              <a:t>Välj en av </a:t>
            </a:r>
            <a:r>
              <a:rPr lang="sv-SE" sz="2400" dirty="0" smtClean="0"/>
              <a:t>typen Bok (inte Bokkapitel) och klicka på Visa tillgång och sedan Hämta fulltext från …</a:t>
            </a:r>
            <a:endParaRPr lang="sv-SE" sz="2400" dirty="0" smtClean="0"/>
          </a:p>
          <a:p>
            <a:r>
              <a:rPr lang="sv-SE" sz="2400" dirty="0" smtClean="0"/>
              <a:t>Skriv en referens till boken. Använd schemat: Efternamn Initial(er). Bokens titel. Upplaga. Förlagsort: Förlag, </a:t>
            </a:r>
            <a:r>
              <a:rPr lang="sv-SE" sz="2400" dirty="0" err="1" smtClean="0"/>
              <a:t>Publiceringsår</a:t>
            </a:r>
            <a:r>
              <a:rPr lang="sv-SE" sz="2400" dirty="0" smtClean="0"/>
              <a:t>. </a:t>
            </a:r>
            <a:r>
              <a:rPr lang="sv-SE" sz="2400" dirty="0" smtClean="0"/>
              <a:t>[E-bok] </a:t>
            </a:r>
            <a:r>
              <a:rPr lang="sv-SE" sz="2400" dirty="0" err="1" smtClean="0"/>
              <a:t>Available</a:t>
            </a:r>
            <a:r>
              <a:rPr lang="sv-SE" sz="2400" dirty="0" smtClean="0"/>
              <a:t>: URL</a:t>
            </a:r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ÖVNING 3 – Tidskriftsartiklar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 dirty="0" smtClean="0"/>
              <a:t>Använd bibliotekets söktjänst PRIMO. Sök på ”</a:t>
            </a:r>
            <a:r>
              <a:rPr lang="sv-SE" sz="2400" i="1" dirty="0" err="1" smtClean="0"/>
              <a:t>android</a:t>
            </a:r>
            <a:r>
              <a:rPr lang="sv-SE" sz="2400" dirty="0" smtClean="0"/>
              <a:t>”</a:t>
            </a:r>
          </a:p>
          <a:p>
            <a:r>
              <a:rPr lang="sv-SE" sz="2400" dirty="0" smtClean="0"/>
              <a:t>Begränsa sökningen till </a:t>
            </a:r>
            <a:r>
              <a:rPr lang="sv-SE" sz="2400" dirty="0" smtClean="0"/>
              <a:t>Artiklar </a:t>
            </a:r>
            <a:r>
              <a:rPr lang="sv-SE" sz="2400" dirty="0" smtClean="0"/>
              <a:t>genom ”Modifiera mina träffar” till </a:t>
            </a:r>
            <a:r>
              <a:rPr lang="sv-SE" sz="2400" dirty="0" smtClean="0"/>
              <a:t>vänster</a:t>
            </a:r>
          </a:p>
          <a:p>
            <a:r>
              <a:rPr lang="sv-SE" sz="2400" dirty="0" smtClean="0"/>
              <a:t>Begränsa sedan sökningen ytterligare genom att klicka på </a:t>
            </a:r>
            <a:r>
              <a:rPr lang="sv-SE" sz="2400" dirty="0" err="1" smtClean="0"/>
              <a:t>Peer-reviewed</a:t>
            </a:r>
            <a:r>
              <a:rPr lang="sv-SE" sz="2400" dirty="0" smtClean="0"/>
              <a:t> Journals. </a:t>
            </a:r>
            <a:r>
              <a:rPr lang="sv-SE" sz="2400" dirty="0" smtClean="0"/>
              <a:t>Hur många träffar blev det</a:t>
            </a:r>
            <a:r>
              <a:rPr lang="sv-SE" sz="2400" dirty="0" smtClean="0"/>
              <a:t>?</a:t>
            </a:r>
          </a:p>
          <a:p>
            <a:r>
              <a:rPr lang="sv-SE" sz="2400" dirty="0" smtClean="0"/>
              <a:t>Välj ut en artikel och klicka på Tillgång och sedan Hämta fulltext och se om du kommer fram till artikeln så att du kan läsa den</a:t>
            </a:r>
          </a:p>
          <a:p>
            <a:r>
              <a:rPr lang="sv-SE" sz="2400" dirty="0" smtClean="0"/>
              <a:t>Skriv en referens till artikeln.  Använd schemat Efternamn </a:t>
            </a:r>
            <a:r>
              <a:rPr lang="sv-SE" sz="2400" dirty="0" smtClean="0"/>
              <a:t>Initial(er). Artikelns titel. Tidskriftens titel. Årtal; volym(nummer):sidor. 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ÖVNING 4 – ACM DIGITAL LIBRARY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 dirty="0" smtClean="0"/>
              <a:t>Gå till bibliotekets databaslista och klicka på ACM Portal</a:t>
            </a:r>
          </a:p>
          <a:p>
            <a:r>
              <a:rPr lang="sv-SE" sz="2400" dirty="0" smtClean="0"/>
              <a:t>Använd sökrutan högst upp till höger och sök på </a:t>
            </a:r>
            <a:r>
              <a:rPr lang="sv-SE" sz="2400" dirty="0" err="1" smtClean="0"/>
              <a:t>android</a:t>
            </a:r>
            <a:r>
              <a:rPr lang="sv-SE" sz="2400" dirty="0" smtClean="0"/>
              <a:t> </a:t>
            </a:r>
            <a:r>
              <a:rPr lang="sv-SE" sz="2400" dirty="0" err="1" smtClean="0"/>
              <a:t>security</a:t>
            </a:r>
            <a:endParaRPr lang="sv-SE" sz="2400" dirty="0" smtClean="0"/>
          </a:p>
          <a:p>
            <a:r>
              <a:rPr lang="sv-SE" sz="2400" dirty="0" smtClean="0"/>
              <a:t>Välj ut en av träffarna</a:t>
            </a:r>
          </a:p>
          <a:p>
            <a:r>
              <a:rPr lang="sv-SE" sz="2400" dirty="0" smtClean="0"/>
              <a:t>Vad är det för typ av dokument?</a:t>
            </a:r>
          </a:p>
          <a:p>
            <a:r>
              <a:rPr lang="sv-SE" sz="2400" dirty="0" smtClean="0"/>
              <a:t>Försök skriva en referens till den</a:t>
            </a:r>
          </a:p>
          <a:p>
            <a:r>
              <a:rPr lang="sv-SE" sz="2400" dirty="0" smtClean="0"/>
              <a:t>Är det en </a:t>
            </a:r>
            <a:r>
              <a:rPr lang="sv-SE" sz="2400" dirty="0" err="1" smtClean="0"/>
              <a:t>konferensartiekl</a:t>
            </a:r>
            <a:r>
              <a:rPr lang="sv-SE" sz="2400" dirty="0" smtClean="0"/>
              <a:t> kan du använda formen för kapitel i bok: </a:t>
            </a:r>
            <a:r>
              <a:rPr lang="sv-SE" sz="2400" dirty="0" smtClean="0"/>
              <a:t>Efternamn kapitelförfattare Initial kapitelförfattare. Kapiteltitel. In: Redaktörens Efternamn Redaktörens Initial, red. Bokens titel. Förlagsort: Förlag; </a:t>
            </a:r>
            <a:r>
              <a:rPr lang="sv-SE" sz="2400" dirty="0" err="1" smtClean="0"/>
              <a:t>Publiceringsår</a:t>
            </a:r>
            <a:r>
              <a:rPr lang="sv-SE" sz="2400" dirty="0" smtClean="0"/>
              <a:t>. p. sidnummer. 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ÖVNING 5 – IEEE </a:t>
            </a:r>
            <a:r>
              <a:rPr lang="sv-SE" dirty="0" err="1" smtClean="0"/>
              <a:t>xplore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 dirty="0" smtClean="0"/>
              <a:t>Gå till bibliotekets databaslista och klicka på </a:t>
            </a:r>
            <a:r>
              <a:rPr lang="sv-SE" sz="2400" dirty="0" smtClean="0"/>
              <a:t>IEEE </a:t>
            </a:r>
            <a:r>
              <a:rPr lang="sv-SE" sz="2400" dirty="0" err="1" smtClean="0"/>
              <a:t>Xplore</a:t>
            </a:r>
            <a:endParaRPr lang="sv-SE" sz="2400" dirty="0" smtClean="0"/>
          </a:p>
          <a:p>
            <a:r>
              <a:rPr lang="sv-SE" sz="2400" dirty="0" smtClean="0"/>
              <a:t>Fäll ner menyn </a:t>
            </a:r>
            <a:r>
              <a:rPr lang="sv-SE" sz="2400" dirty="0" err="1" smtClean="0"/>
              <a:t>Browse</a:t>
            </a:r>
            <a:r>
              <a:rPr lang="sv-SE" sz="2400" dirty="0" smtClean="0"/>
              <a:t> och välj alternativet Standards</a:t>
            </a:r>
          </a:p>
          <a:p>
            <a:r>
              <a:rPr lang="sv-SE" sz="2400" dirty="0" smtClean="0"/>
              <a:t>Klicka på fliken By </a:t>
            </a:r>
            <a:r>
              <a:rPr lang="sv-SE" sz="2400" dirty="0" err="1" smtClean="0"/>
              <a:t>Topic</a:t>
            </a:r>
            <a:endParaRPr lang="sv-SE" sz="2400" dirty="0" smtClean="0"/>
          </a:p>
          <a:p>
            <a:r>
              <a:rPr lang="sv-SE" sz="2400" dirty="0" smtClean="0"/>
              <a:t>Välj Communication, </a:t>
            </a:r>
            <a:r>
              <a:rPr lang="sv-SE" sz="2400" dirty="0" err="1" smtClean="0"/>
              <a:t>Networking</a:t>
            </a:r>
            <a:r>
              <a:rPr lang="sv-SE" sz="2400" dirty="0" smtClean="0"/>
              <a:t> &amp; Broadcasting och klicka sedan i </a:t>
            </a:r>
            <a:r>
              <a:rPr lang="sv-SE" sz="2400" dirty="0" err="1" smtClean="0"/>
              <a:t>Active</a:t>
            </a:r>
            <a:endParaRPr lang="sv-SE" sz="2400" dirty="0" smtClean="0"/>
          </a:p>
          <a:p>
            <a:r>
              <a:rPr lang="sv-SE" sz="2400" dirty="0" smtClean="0"/>
              <a:t>Välj ut något av de aktiva standarden och klicka fram texten</a:t>
            </a:r>
          </a:p>
          <a:p>
            <a:r>
              <a:rPr lang="sv-SE" sz="2400" dirty="0" smtClean="0"/>
              <a:t>Skriv en referens till standarden. Använd formen: Standardens namn, standardens nummer, </a:t>
            </a:r>
            <a:r>
              <a:rPr lang="sv-SE" sz="2400" dirty="0" err="1" smtClean="0"/>
              <a:t>publiceringsår</a:t>
            </a:r>
            <a:endParaRPr lang="sv-SE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BEHÖVER MAN KÄNNA TILL OCH KUNNA?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1424" y="1844824"/>
            <a:ext cx="10176271" cy="3445023"/>
          </a:xfrm>
        </p:spPr>
        <p:txBody>
          <a:bodyPr/>
          <a:lstStyle/>
          <a:p>
            <a:r>
              <a:rPr lang="sv-SE" sz="2400" dirty="0" smtClean="0"/>
              <a:t>Att allt finns inte i Google </a:t>
            </a:r>
          </a:p>
          <a:p>
            <a:r>
              <a:rPr lang="sv-SE" sz="2400" dirty="0" smtClean="0"/>
              <a:t>Att allt är inte gratis och lättillgängligt i digital form</a:t>
            </a:r>
          </a:p>
          <a:p>
            <a:r>
              <a:rPr lang="sv-SE" sz="2400" dirty="0" smtClean="0"/>
              <a:t>Att man måste träna sig i att söka och veta var man ska söka </a:t>
            </a:r>
          </a:p>
          <a:p>
            <a:r>
              <a:rPr lang="sv-SE" sz="2400" dirty="0" smtClean="0"/>
              <a:t>Att känna till vilka publikationsformer som finns</a:t>
            </a:r>
          </a:p>
          <a:p>
            <a:r>
              <a:rPr lang="sv-SE" sz="2400" dirty="0" smtClean="0"/>
              <a:t>Att kunna värdera olika källor</a:t>
            </a:r>
          </a:p>
          <a:p>
            <a:r>
              <a:rPr lang="sv-SE" sz="2400" dirty="0" smtClean="0"/>
              <a:t>Att kunna ange källorna korrekt</a:t>
            </a:r>
          </a:p>
          <a:p>
            <a:r>
              <a:rPr lang="sv-SE" sz="2400" dirty="0" smtClean="0"/>
              <a:t>Att kunna läsa och förstå referenser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FUNGERAR VETENSKAPLIG PUBLICERING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3565627"/>
          </a:xfrm>
        </p:spPr>
        <p:txBody>
          <a:bodyPr/>
          <a:lstStyle/>
          <a:p>
            <a:r>
              <a:rPr lang="sv-SE" sz="2400" dirty="0" smtClean="0"/>
              <a:t>Vetenskap är ett objektivt sökande som inte är baserat i den enskilda individens uppfattningar och åsikter</a:t>
            </a:r>
          </a:p>
          <a:p>
            <a:r>
              <a:rPr lang="sv-SE" sz="2400" dirty="0" smtClean="0"/>
              <a:t>Vetenskapliga resultat som ska ofta kunna upprepas och kontrolleras av andra forskare men inte inom alla vetenskapsgrenar</a:t>
            </a:r>
          </a:p>
          <a:p>
            <a:r>
              <a:rPr lang="sv-SE" sz="2400" dirty="0" smtClean="0"/>
              <a:t>Man skiljer på primär och sekundär publicering</a:t>
            </a:r>
          </a:p>
          <a:p>
            <a:r>
              <a:rPr lang="sv-SE" sz="2400" dirty="0" smtClean="0"/>
              <a:t>Populärvetenskap är en tolkning av vetenskapen för en bredare publik</a:t>
            </a:r>
          </a:p>
          <a:p>
            <a:r>
              <a:rPr lang="sv-SE" sz="2400" dirty="0" smtClean="0"/>
              <a:t>I populärvetenskap finn inte kravet på utförlighet, kollegial bedömning eller angivande av källor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PRIMÄR OCH SEKUNDÄR PUBLICERING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3232341"/>
          </a:xfrm>
        </p:spPr>
        <p:txBody>
          <a:bodyPr/>
          <a:lstStyle/>
          <a:p>
            <a:r>
              <a:rPr lang="sv-SE" sz="2400" dirty="0" smtClean="0"/>
              <a:t>Primärpublicering är när ett nytt vetenskapligt resultat publiceras för första gången</a:t>
            </a:r>
          </a:p>
          <a:p>
            <a:r>
              <a:rPr lang="sv-SE" sz="2400" dirty="0" smtClean="0"/>
              <a:t>Teori och analys måste anges mycket noga inom vetenskaper där resultatet ska kunna gå att upprepa och verifiera</a:t>
            </a:r>
          </a:p>
          <a:p>
            <a:r>
              <a:rPr lang="sv-SE" sz="2400" dirty="0" smtClean="0"/>
              <a:t>Sekundärpublicering använder sig av primärpublicering för att sammanställa kunskap kring ett ämne</a:t>
            </a:r>
          </a:p>
          <a:p>
            <a:r>
              <a:rPr lang="sv-SE" sz="2400" dirty="0" smtClean="0"/>
              <a:t>I sekundärpublicering måste referenser finnas till primärkällorna så att dessa går att kolla upp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PRIMÄR PUBLICERING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3403257"/>
          </a:xfrm>
        </p:spPr>
        <p:txBody>
          <a:bodyPr/>
          <a:lstStyle/>
          <a:p>
            <a:r>
              <a:rPr lang="sv-SE" sz="2400" dirty="0" smtClean="0"/>
              <a:t>Inom olika vetenskaper används olika publikationsformer</a:t>
            </a:r>
          </a:p>
          <a:p>
            <a:r>
              <a:rPr lang="sv-SE" sz="2400" dirty="0" smtClean="0"/>
              <a:t>Inom naturvetenskap och teknik är det huvudsakligen i form av artiklar i vetenskapliga tidskrifter</a:t>
            </a:r>
          </a:p>
          <a:p>
            <a:r>
              <a:rPr lang="sv-SE" sz="2400" dirty="0" smtClean="0"/>
              <a:t>Det kan också vara i form av artiklar som publiceras i anslutning till vetenskapliga konferenser</a:t>
            </a:r>
          </a:p>
          <a:p>
            <a:r>
              <a:rPr lang="sv-SE" sz="2400" dirty="0" smtClean="0"/>
              <a:t>Vetenskaplig kvalitet bedöms av forskare inom samma område (s.k. </a:t>
            </a:r>
            <a:r>
              <a:rPr lang="sv-SE" sz="2400" dirty="0" err="1" smtClean="0"/>
              <a:t>peer-reviewing</a:t>
            </a:r>
            <a:r>
              <a:rPr lang="sv-SE" sz="2400" dirty="0" smtClean="0"/>
              <a:t>)</a:t>
            </a:r>
          </a:p>
          <a:p>
            <a:r>
              <a:rPr lang="sv-SE" sz="2400" dirty="0" smtClean="0"/>
              <a:t>Finast är att publicera i prestigefulla tidskrifter som Nature o. Science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SEKUNDÄR PUBLICERING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3403257"/>
          </a:xfrm>
        </p:spPr>
        <p:txBody>
          <a:bodyPr/>
          <a:lstStyle/>
          <a:p>
            <a:r>
              <a:rPr lang="sv-SE" sz="2400" dirty="0" smtClean="0"/>
              <a:t>Vanligast i form av tryckta böcker som:</a:t>
            </a:r>
          </a:p>
          <a:p>
            <a:r>
              <a:rPr lang="sv-SE" sz="2400" dirty="0" smtClean="0"/>
              <a:t>Olika typer av facklitteratur</a:t>
            </a:r>
          </a:p>
          <a:p>
            <a:r>
              <a:rPr lang="sv-SE" sz="2400" dirty="0" smtClean="0"/>
              <a:t>Litteratur riktad mot studenter som t.ex. kursböcker</a:t>
            </a:r>
          </a:p>
          <a:p>
            <a:r>
              <a:rPr lang="sv-SE" sz="2400" dirty="0" smtClean="0"/>
              <a:t>Artiklar i facktidskrifter som inte uppfyller kraven på </a:t>
            </a:r>
            <a:r>
              <a:rPr lang="sv-SE" sz="2400" dirty="0" err="1" smtClean="0"/>
              <a:t>peer-reviewing</a:t>
            </a:r>
            <a:endParaRPr lang="sv-SE" sz="2400" dirty="0" smtClean="0"/>
          </a:p>
          <a:p>
            <a:r>
              <a:rPr lang="sv-SE" sz="2400" dirty="0" smtClean="0"/>
              <a:t>Artiklar i uppslagsverk som  t.ex. Nationalencyklopedin</a:t>
            </a:r>
          </a:p>
          <a:p>
            <a:r>
              <a:rPr lang="sv-SE" sz="2400" dirty="0" smtClean="0"/>
              <a:t>Även artiklarna i </a:t>
            </a:r>
            <a:r>
              <a:rPr lang="sv-SE" sz="2400" dirty="0" err="1" smtClean="0"/>
              <a:t>Wikipedia</a:t>
            </a:r>
            <a:r>
              <a:rPr lang="sv-SE" sz="2400" dirty="0" smtClean="0"/>
              <a:t> kan i viss mån räknas hit men de saknar ofta referenser till primära källor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AVHANDLINGAR OCH FORSKNINGSRAPPORTER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3309254"/>
          </a:xfrm>
        </p:spPr>
        <p:txBody>
          <a:bodyPr/>
          <a:lstStyle/>
          <a:p>
            <a:r>
              <a:rPr lang="sv-SE" sz="2400" dirty="0" smtClean="0"/>
              <a:t>Avhandlingar skrivs av forskarstuderande för att bli godkända för doktors- eller </a:t>
            </a:r>
            <a:r>
              <a:rPr lang="sv-SE" sz="2400" dirty="0" err="1" smtClean="0"/>
              <a:t>licentiatsgrad</a:t>
            </a:r>
            <a:endParaRPr lang="sv-SE" sz="2400" dirty="0" smtClean="0"/>
          </a:p>
          <a:p>
            <a:r>
              <a:rPr lang="sv-SE" sz="2400" dirty="0" smtClean="0"/>
              <a:t>De flesta svenska avhandlingar publiceras gratis tillgängligt på nätet</a:t>
            </a:r>
          </a:p>
          <a:p>
            <a:r>
              <a:rPr lang="sv-SE" sz="2400" dirty="0" smtClean="0"/>
              <a:t>Forskningsrapporter är en slags avrapportering av en forskare eller forskargrupps pågående arbete eller om avslutade projekt</a:t>
            </a:r>
          </a:p>
          <a:p>
            <a:r>
              <a:rPr lang="sv-SE" sz="2400" dirty="0" smtClean="0"/>
              <a:t>Forskningsrapporter publiceras utan extern bedömning</a:t>
            </a:r>
          </a:p>
          <a:p>
            <a:r>
              <a:rPr lang="sv-SE" sz="2400" dirty="0" smtClean="0"/>
              <a:t>Även icke-akademiska organisationer som t.ex. statliga myndigheter kan publicera forskningsrapporter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815413" y="764704"/>
            <a:ext cx="7780867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 sz="3200" dirty="0" smtClean="0">
                <a:solidFill>
                  <a:schemeClr val="accent4"/>
                </a:solidFill>
              </a:rPr>
              <a:t>	PUBLICERINGSCYKELN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C:\Users\sofpem\AppData\Local\Microsoft\Windows\Temporary Internet Files\Content.IE5\TE6JZJAR\MC9004419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755" y="1916832"/>
            <a:ext cx="4704523" cy="352839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7519069" y="1312462"/>
            <a:ext cx="395172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400" dirty="0" smtClean="0"/>
              <a:t>1.En forskningsidé föds och</a:t>
            </a:r>
          </a:p>
          <a:p>
            <a:r>
              <a:rPr lang="sv-SE" sz="2400" dirty="0" smtClean="0"/>
              <a:t>en forskningsansökan görs.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7447259" y="4372995"/>
            <a:ext cx="452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2. Preliminära resultat diskuteras mellan forskare vid </a:t>
            </a:r>
          </a:p>
          <a:p>
            <a:r>
              <a:rPr lang="sv-SE" sz="2400" dirty="0" smtClean="0"/>
              <a:t>konferenser. Föredrag publiceras i</a:t>
            </a:r>
            <a:r>
              <a:rPr lang="sv-SE" sz="2400" i="1" dirty="0" smtClean="0"/>
              <a:t> </a:t>
            </a:r>
            <a:r>
              <a:rPr lang="sv-SE" sz="2400" dirty="0" smtClean="0"/>
              <a:t>konferenstryck.</a:t>
            </a:r>
            <a:endParaRPr lang="sv-SE" sz="2400" dirty="0"/>
          </a:p>
        </p:txBody>
      </p:sp>
      <p:sp>
        <p:nvSpPr>
          <p:cNvPr id="9" name="textruta 8"/>
          <p:cNvSpPr txBox="1"/>
          <p:nvPr/>
        </p:nvSpPr>
        <p:spPr>
          <a:xfrm>
            <a:off x="527382" y="4581129"/>
            <a:ext cx="4147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3. Färdiga forskningsresultat publiceras i artiklar, avhandlingar och rapporter. </a:t>
            </a:r>
            <a:endParaRPr lang="sv-SE" sz="2400" dirty="0"/>
          </a:p>
        </p:txBody>
      </p:sp>
      <p:sp>
        <p:nvSpPr>
          <p:cNvPr id="10" name="textruta 9"/>
          <p:cNvSpPr txBox="1"/>
          <p:nvPr/>
        </p:nvSpPr>
        <p:spPr>
          <a:xfrm>
            <a:off x="5999990" y="486916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2"/>
                </a:solidFill>
              </a:rPr>
              <a:t>Ca 3 år</a:t>
            </a:r>
            <a:endParaRPr lang="sv-SE" b="1" dirty="0">
              <a:solidFill>
                <a:schemeClr val="accent2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02285" y="1559025"/>
            <a:ext cx="37593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4. Forskningsresultaten </a:t>
            </a:r>
          </a:p>
          <a:p>
            <a:r>
              <a:rPr lang="sv-SE" sz="2400" dirty="0"/>
              <a:t>h</a:t>
            </a:r>
            <a:r>
              <a:rPr lang="sv-SE" sz="2400" dirty="0" smtClean="0"/>
              <a:t>amnar i kursböcker </a:t>
            </a:r>
          </a:p>
          <a:p>
            <a:r>
              <a:rPr lang="sv-SE" sz="2400" dirty="0" smtClean="0"/>
              <a:t>Översiktsartiklar</a:t>
            </a:r>
            <a:r>
              <a:rPr lang="sv-SE" sz="2400" i="1" dirty="0" smtClean="0"/>
              <a:t> </a:t>
            </a:r>
            <a:r>
              <a:rPr lang="sv-SE" sz="2400" dirty="0" smtClean="0"/>
              <a:t>skrivs av </a:t>
            </a:r>
          </a:p>
          <a:p>
            <a:r>
              <a:rPr lang="sv-SE" sz="2400" dirty="0" smtClean="0"/>
              <a:t>andra forskare.</a:t>
            </a:r>
          </a:p>
          <a:p>
            <a:r>
              <a:rPr lang="sv-SE" sz="2400" dirty="0" smtClean="0"/>
              <a:t>Studenter läser dessa </a:t>
            </a:r>
          </a:p>
          <a:p>
            <a:r>
              <a:rPr lang="sv-SE" sz="2400" dirty="0" smtClean="0"/>
              <a:t>när de ska skriva </a:t>
            </a:r>
          </a:p>
          <a:p>
            <a:r>
              <a:rPr lang="sv-SE" sz="2400" dirty="0" smtClean="0"/>
              <a:t>egna uppsatser.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463819" y="20608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2"/>
                </a:solidFill>
              </a:rPr>
              <a:t>Ca 6 år</a:t>
            </a:r>
            <a:endParaRPr lang="sv-SE" b="1" dirty="0">
              <a:solidFill>
                <a:schemeClr val="accent2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847862" y="342900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accent6"/>
                </a:solidFill>
              </a:rPr>
              <a:t>Publiceringscykeln</a:t>
            </a:r>
            <a:endParaRPr lang="sv-S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TEKNISKA STANDARD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4" y="1989139"/>
            <a:ext cx="10043423" cy="3822001"/>
          </a:xfrm>
        </p:spPr>
        <p:txBody>
          <a:bodyPr/>
          <a:lstStyle/>
          <a:p>
            <a:r>
              <a:rPr lang="sv-SE" sz="2400" dirty="0" smtClean="0"/>
              <a:t>Viktigt inom ingenjörsvärlden är s.k. tekniska standard</a:t>
            </a:r>
          </a:p>
          <a:p>
            <a:r>
              <a:rPr lang="sv-SE" sz="2400" dirty="0" smtClean="0"/>
              <a:t>De baseras ofta på vetenskaplig forskning och praktiskt testande av processer och produkter</a:t>
            </a:r>
          </a:p>
          <a:p>
            <a:r>
              <a:rPr lang="sv-SE" sz="2400" dirty="0" smtClean="0"/>
              <a:t>I allmänhet är ett tekniskt standard ett formellt dokument som finns tillgängligt i en databas eller i tryckt form och oftast inte gratis</a:t>
            </a:r>
          </a:p>
          <a:p>
            <a:r>
              <a:rPr lang="sv-SE" sz="2400" dirty="0" smtClean="0"/>
              <a:t>Svenska och internationella standard finns i e-nav och IEEE </a:t>
            </a:r>
            <a:r>
              <a:rPr lang="sv-SE" sz="2400" dirty="0" err="1" smtClean="0"/>
              <a:t>Xplore</a:t>
            </a:r>
            <a:r>
              <a:rPr lang="sv-SE" sz="2400" dirty="0" smtClean="0"/>
              <a:t> </a:t>
            </a:r>
          </a:p>
          <a:p>
            <a:r>
              <a:rPr lang="sv-SE" sz="2400" dirty="0" smtClean="0"/>
              <a:t>Det finns också privata standard inom organisationer och företag och ibland talar man om en standard som i själva verket är mer en överenskommelse om en etablerad praxis (de facto standard)</a:t>
            </a:r>
          </a:p>
          <a:p>
            <a:endParaRPr lang="sv-SE" sz="2400" dirty="0" smtClean="0"/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3">
  <a:themeElements>
    <a:clrScheme name="MIUN">
      <a:dk1>
        <a:srgbClr val="000000"/>
      </a:dk1>
      <a:lt1>
        <a:sysClr val="window" lastClr="FFFFFF"/>
      </a:lt1>
      <a:dk2>
        <a:srgbClr val="E7177B"/>
      </a:dk2>
      <a:lt2>
        <a:srgbClr val="FFFFFF"/>
      </a:lt2>
      <a:accent1>
        <a:srgbClr val="3A7BBE"/>
      </a:accent1>
      <a:accent2>
        <a:srgbClr val="F1E219"/>
      </a:accent2>
      <a:accent3>
        <a:srgbClr val="C02A26"/>
      </a:accent3>
      <a:accent4>
        <a:srgbClr val="E95D0F"/>
      </a:accent4>
      <a:accent5>
        <a:srgbClr val="E7177B"/>
      </a:accent5>
      <a:accent6>
        <a:srgbClr val="63A53C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2636</TotalTime>
  <Words>1299</Words>
  <Application>Microsoft Office PowerPoint</Application>
  <PresentationFormat>Anpassad</PresentationFormat>
  <Paragraphs>137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Presentation3</vt:lpstr>
      <vt:lpstr>OM KÄLLHANTERING VID UNIVERSITETSTUDIER</vt:lpstr>
      <vt:lpstr>VAD BEHÖVER MAN KÄNNA TILL OCH KUNNA?</vt:lpstr>
      <vt:lpstr>HUR FUNGERAR VETENSKAPLIG PUBLICERING</vt:lpstr>
      <vt:lpstr>PRIMÄR OCH SEKUNDÄR PUBLICERING</vt:lpstr>
      <vt:lpstr>PRIMÄR PUBLICERING</vt:lpstr>
      <vt:lpstr>SEKUNDÄR PUBLICERING</vt:lpstr>
      <vt:lpstr>AVHANDLINGAR OCH FORSKNINGSRAPPORTER</vt:lpstr>
      <vt:lpstr> PUBLICERINGSCYKELN </vt:lpstr>
      <vt:lpstr>TEKNISKA STANDARD</vt:lpstr>
      <vt:lpstr>TEKNISKA Patent</vt:lpstr>
      <vt:lpstr>VAR KAN MAN SÖKA VETENSKAPLIGA KÄLLOR?</vt:lpstr>
      <vt:lpstr>VAD FÖR KÄLLOR KAN MAN ANVÄNDA?</vt:lpstr>
      <vt:lpstr>KÄLLOR MÅSTE ANGES KORREKT</vt:lpstr>
      <vt:lpstr>Några REFERENSER Av vANCOUVER-TYP</vt:lpstr>
      <vt:lpstr>ÖVNING 1 – FACKböckeR </vt:lpstr>
      <vt:lpstr>ÖVNING 2 – E-böcker </vt:lpstr>
      <vt:lpstr>ÖVNING 3 – Tidskriftsartiklar</vt:lpstr>
      <vt:lpstr>ÖVNING 4 – ACM DIGITAL LIBRARY</vt:lpstr>
      <vt:lpstr>ÖVNING 5 – IEEE xplore</vt:lpstr>
    </vt:vector>
  </TitlesOfParts>
  <Company>Mittuniversitetet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Pemer Sofia</dc:creator>
  <cp:lastModifiedBy>Lars Våge</cp:lastModifiedBy>
  <cp:revision>159</cp:revision>
  <dcterms:created xsi:type="dcterms:W3CDTF">2014-06-03T08:20:40Z</dcterms:created>
  <dcterms:modified xsi:type="dcterms:W3CDTF">2014-09-08T11:19:46Z</dcterms:modified>
</cp:coreProperties>
</file>