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59" r:id="rId3"/>
    <p:sldId id="260" r:id="rId4"/>
    <p:sldId id="277" r:id="rId5"/>
    <p:sldId id="278" r:id="rId6"/>
    <p:sldId id="276" r:id="rId7"/>
    <p:sldId id="279" r:id="rId8"/>
    <p:sldId id="266" r:id="rId9"/>
    <p:sldId id="265" r:id="rId10"/>
    <p:sldId id="280" r:id="rId11"/>
    <p:sldId id="264" r:id="rId12"/>
    <p:sldId id="267" r:id="rId13"/>
    <p:sldId id="268" r:id="rId14"/>
    <p:sldId id="269" r:id="rId15"/>
    <p:sldId id="270" r:id="rId16"/>
    <p:sldId id="263" r:id="rId17"/>
    <p:sldId id="271" r:id="rId18"/>
    <p:sldId id="274" r:id="rId19"/>
    <p:sldId id="272" r:id="rId20"/>
    <p:sldId id="273" r:id="rId21"/>
    <p:sldId id="275" r:id="rId22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9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0" autoAdjust="0"/>
  </p:normalViewPr>
  <p:slideViewPr>
    <p:cSldViewPr snapToGrid="0">
      <p:cViewPr varScale="1">
        <p:scale>
          <a:sx n="131" d="100"/>
          <a:sy n="131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68B19-14DD-F243-9026-250401D9B630}" type="datetimeFigureOut">
              <a:rPr lang="sv-SE" smtClean="0"/>
              <a:pPr/>
              <a:t>2012-02-21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EC247-4033-654D-BE11-A8F8BDC8E783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60BAC-E1EB-3E4A-970E-E1915F813EEB}" type="datetimeFigureOut">
              <a:rPr lang="sv-SE" smtClean="0"/>
              <a:pPr/>
              <a:t>2012-02-21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1CF30-D7FC-5449-AD11-F64080F38D8F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12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18</a:t>
            </a:fld>
            <a:endParaRPr lang="sv-S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19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20</a:t>
            </a:fld>
            <a:endParaRPr lang="sv-S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21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Frihandsfigur 13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0065A5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11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Stefan Pettersson</a:t>
            </a:r>
            <a:endParaRPr lang="sv-SE" dirty="0"/>
          </a:p>
        </p:txBody>
      </p:sp>
      <p:pic>
        <p:nvPicPr>
          <p:cNvPr id="12" name="Bildobjekt 11" descr="miunlogo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  <p:pic>
        <p:nvPicPr>
          <p:cNvPr id="13" name="Bildobjekt 12" descr="MIUN_punkt_se_BLÅ_Neg_Best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440083" y="516467"/>
            <a:ext cx="1184189" cy="486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218926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8331" y="1913408"/>
            <a:ext cx="5856633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360000" indent="0" algn="l">
              <a:buFont typeface="Lucida Grande"/>
              <a:buChar char="−"/>
              <a:tabLst/>
              <a:defRPr sz="1400" cap="none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Rubrik</a:t>
            </a:r>
          </a:p>
          <a:p>
            <a:pPr lvl="1"/>
            <a:r>
              <a:rPr lang="sv-SE" dirty="0" smtClean="0"/>
              <a:t>Under</a:t>
            </a:r>
          </a:p>
        </p:txBody>
      </p:sp>
      <p:pic>
        <p:nvPicPr>
          <p:cNvPr id="13" name="Bildobjekt 12" descr="MIUN_punkt_se_ROSA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6227" y="519343"/>
            <a:ext cx="1153760" cy="464709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14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Stefan Pettersson</a:t>
            </a:r>
            <a:endParaRPr lang="sv-SE" dirty="0"/>
          </a:p>
        </p:txBody>
      </p:sp>
      <p:pic>
        <p:nvPicPr>
          <p:cNvPr id="12" name="Bildobjekt 11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218926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pic>
        <p:nvPicPr>
          <p:cNvPr id="13" name="Bildobjekt 12" descr="MIUN_punkt_se_ROSA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6227" y="520945"/>
            <a:ext cx="1153760" cy="461504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14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684215" y="1919579"/>
            <a:ext cx="5840264" cy="191928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pic>
        <p:nvPicPr>
          <p:cNvPr id="12" name="Bildobjekt 11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rihandsfigur 14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E7177B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2012-02-14</a:t>
            </a:r>
            <a:endParaRPr lang="sv-SE" dirty="0"/>
          </a:p>
        </p:txBody>
      </p:sp>
      <p:pic>
        <p:nvPicPr>
          <p:cNvPr id="12" name="Bildobjekt 11" descr="MIUN_punkt_se_ROSA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6227" y="519343"/>
            <a:ext cx="1153760" cy="464709"/>
          </a:xfrm>
          <a:prstGeom prst="rect">
            <a:avLst/>
          </a:prstGeom>
        </p:spPr>
      </p:pic>
      <p:sp>
        <p:nvSpPr>
          <p:cNvPr id="14" name="Platshållare för bild 13"/>
          <p:cNvSpPr>
            <a:spLocks noGrp="1"/>
          </p:cNvSpPr>
          <p:nvPr>
            <p:ph type="pic" sz="quarter" idx="11"/>
          </p:nvPr>
        </p:nvSpPr>
        <p:spPr>
          <a:xfrm rot="21540000">
            <a:off x="4475636" y="1303610"/>
            <a:ext cx="4138319" cy="2868612"/>
          </a:xfrm>
          <a:scene3d>
            <a:camera prst="orthographicFront">
              <a:rot lat="0" lon="0" rev="21540000"/>
            </a:camera>
            <a:lightRig rig="threePt" dir="t"/>
          </a:scene3d>
        </p:spPr>
        <p:txBody>
          <a:bodyPr/>
          <a:lstStyle/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21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663730" y="1694265"/>
            <a:ext cx="3791761" cy="27403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665315" y="1208685"/>
            <a:ext cx="4384242" cy="47093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pic>
        <p:nvPicPr>
          <p:cNvPr id="18" name="Bildobjekt 17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0065A5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218926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10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684213" y="1919579"/>
            <a:ext cx="5840265" cy="19192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pic>
        <p:nvPicPr>
          <p:cNvPr id="12" name="Bildobjekt 11" descr="miunlogo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  <p:pic>
        <p:nvPicPr>
          <p:cNvPr id="14" name="Bildobjekt 13" descr="MIUN_punkt_se_BLÅ_Neg_Best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440083" y="516467"/>
            <a:ext cx="1184189" cy="486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218926"/>
            <a:ext cx="5835014" cy="686002"/>
          </a:xfrm>
        </p:spPr>
        <p:txBody>
          <a:bodyPr>
            <a:normAutofit/>
          </a:bodyPr>
          <a:lstStyle>
            <a:lvl1pPr>
              <a:defRPr sz="3600" cap="none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pic>
        <p:nvPicPr>
          <p:cNvPr id="17" name="Bildobjekt 16" descr="MIUN_punkt_se_BLÅ_Best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442200" y="508000"/>
            <a:ext cx="1189338" cy="488950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14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r>
              <a:rPr lang="sv-SE" dirty="0" smtClean="0"/>
              <a:t>(21)</a:t>
            </a:r>
            <a:endParaRPr lang="sv-SE" dirty="0"/>
          </a:p>
        </p:txBody>
      </p:sp>
      <p:sp>
        <p:nvSpPr>
          <p:cNvPr id="15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4215" y="1919579"/>
            <a:ext cx="5840264" cy="3995446"/>
          </a:xfrm>
        </p:spPr>
        <p:txBody>
          <a:bodyPr/>
          <a:lstStyle>
            <a:lvl1pPr>
              <a:defRPr cap="none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pic>
        <p:nvPicPr>
          <p:cNvPr id="12" name="Bildobjekt 11" descr="miunlogo.w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rihandsfigur 14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0065A5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2" name="Bildobjekt 21" descr="MIUN_punkt_se_BLÅ_Neg_Best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440083" y="516467"/>
            <a:ext cx="1184189" cy="486833"/>
          </a:xfrm>
          <a:prstGeom prst="rect">
            <a:avLst/>
          </a:prstGeom>
        </p:spPr>
      </p:pic>
      <p:sp>
        <p:nvSpPr>
          <p:cNvPr id="14" name="Platshållare för bild 13"/>
          <p:cNvSpPr>
            <a:spLocks noGrp="1"/>
          </p:cNvSpPr>
          <p:nvPr>
            <p:ph type="pic" sz="quarter" idx="11"/>
          </p:nvPr>
        </p:nvSpPr>
        <p:spPr>
          <a:xfrm rot="21540000">
            <a:off x="4475636" y="1303610"/>
            <a:ext cx="4138319" cy="2868612"/>
          </a:xfrm>
          <a:scene3d>
            <a:camera prst="orthographicFront">
              <a:rot lat="0" lon="0" rev="21540000"/>
            </a:camera>
            <a:lightRig rig="threePt" dir="t"/>
          </a:scene3d>
        </p:spPr>
        <p:txBody>
          <a:bodyPr/>
          <a:lstStyle/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17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19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663730" y="1694265"/>
            <a:ext cx="3791761" cy="27403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665315" y="1208685"/>
            <a:ext cx="4384242" cy="47093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pic>
        <p:nvPicPr>
          <p:cNvPr id="21" name="Bildobjekt 20" descr="miunlogo.w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Miun_bil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0000">
            <a:off x="286155" y="322601"/>
            <a:ext cx="8583131" cy="5723627"/>
          </a:xfrm>
          <a:prstGeom prst="rect">
            <a:avLst/>
          </a:prstGeom>
          <a:scene3d>
            <a:camera prst="orthographicFront">
              <a:rot lat="0" lon="0" rev="30000"/>
            </a:camera>
            <a:lightRig rig="threePt" dir="t"/>
          </a:scene3d>
        </p:spPr>
      </p:pic>
      <p:sp>
        <p:nvSpPr>
          <p:cNvPr id="29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pic>
        <p:nvPicPr>
          <p:cNvPr id="10" name="Bildobjekt 9" descr="MIUN_punkt_se_ROSA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7165" y="519343"/>
            <a:ext cx="1151885" cy="464709"/>
          </a:xfrm>
          <a:prstGeom prst="rect">
            <a:avLst/>
          </a:prstGeom>
        </p:spPr>
      </p:pic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11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Stefan Pettersson</a:t>
            </a:r>
            <a:endParaRPr lang="sv-SE" dirty="0"/>
          </a:p>
        </p:txBody>
      </p:sp>
      <p:pic>
        <p:nvPicPr>
          <p:cNvPr id="14" name="Bildobjekt 13" descr="miunlogo.w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218926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pic>
        <p:nvPicPr>
          <p:cNvPr id="13" name="Bildobjekt 12" descr="MIUN_punkt_se_ROSA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4009" y="519343"/>
            <a:ext cx="1158197" cy="464709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14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684213" y="1919579"/>
            <a:ext cx="5840265" cy="19192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pic>
        <p:nvPicPr>
          <p:cNvPr id="12" name="Bildobjekt 11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rgbClr val="EA59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218926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pic>
        <p:nvPicPr>
          <p:cNvPr id="13" name="Bildobjekt 12" descr="MIUN_punkt_se_ROSA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7165" y="519343"/>
            <a:ext cx="1151885" cy="464709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14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684215" y="1919579"/>
            <a:ext cx="5840264" cy="191928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pic>
        <p:nvPicPr>
          <p:cNvPr id="12" name="Bildobjekt 11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rihandsfigur 14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2" name="Bildobjekt 11" descr="MIUN_punkt_se_ROSA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4009" y="519343"/>
            <a:ext cx="1158197" cy="464709"/>
          </a:xfrm>
          <a:prstGeom prst="rect">
            <a:avLst/>
          </a:prstGeom>
        </p:spPr>
      </p:pic>
      <p:sp>
        <p:nvSpPr>
          <p:cNvPr id="14" name="Platshållare för bild 13"/>
          <p:cNvSpPr>
            <a:spLocks noGrp="1"/>
          </p:cNvSpPr>
          <p:nvPr>
            <p:ph type="pic" sz="quarter" idx="11"/>
          </p:nvPr>
        </p:nvSpPr>
        <p:spPr>
          <a:xfrm rot="21540000">
            <a:off x="4475636" y="1303610"/>
            <a:ext cx="4138319" cy="2868612"/>
          </a:xfrm>
          <a:scene3d>
            <a:camera prst="orthographicFront">
              <a:rot lat="0" lon="0" rev="21540000"/>
            </a:camera>
            <a:lightRig rig="threePt" dir="t"/>
          </a:scene3d>
        </p:spPr>
        <p:txBody>
          <a:bodyPr/>
          <a:lstStyle/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17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21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663730" y="1694265"/>
            <a:ext cx="3791761" cy="27403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665315" y="1208685"/>
            <a:ext cx="4384242" cy="47093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pic>
        <p:nvPicPr>
          <p:cNvPr id="19" name="Bildobjekt 18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Miun_bil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0000">
            <a:off x="279280" y="343226"/>
            <a:ext cx="8583131" cy="5723628"/>
          </a:xfrm>
          <a:prstGeom prst="rect">
            <a:avLst/>
          </a:prstGeom>
          <a:scene3d>
            <a:camera prst="orthographicFront">
              <a:rot lat="0" lon="0" rev="30000"/>
            </a:camera>
            <a:lightRig rig="threePt" dir="t"/>
          </a:scene3d>
        </p:spPr>
      </p:pic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pic>
        <p:nvPicPr>
          <p:cNvPr id="11" name="Bildobjekt 10" descr="MIUN_punkt_se_ROSA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7165" y="521320"/>
            <a:ext cx="1151885" cy="460754"/>
          </a:xfrm>
          <a:prstGeom prst="rect">
            <a:avLst/>
          </a:prstGeom>
        </p:spPr>
      </p:pic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13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Stefan Pettersson</a:t>
            </a:r>
            <a:endParaRPr lang="sv-SE" dirty="0"/>
          </a:p>
        </p:txBody>
      </p:sp>
      <p:pic>
        <p:nvPicPr>
          <p:cNvPr id="16" name="Bildobjekt 15" descr="miunlogo.w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rubrikformat stor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4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-342900" algn="l" defTabSz="457200" rtl="0" eaLnBrk="1" latinLnBrk="0" hangingPunct="1">
        <a:spcBef>
          <a:spcPct val="20000"/>
        </a:spcBef>
        <a:buFontTx/>
        <a:buNone/>
        <a:defRPr sz="2000" b="0" kern="1200" cap="all">
          <a:solidFill>
            <a:schemeClr val="tx1"/>
          </a:solidFill>
          <a:latin typeface="Arial"/>
          <a:ea typeface="+mn-ea"/>
          <a:cs typeface="Arial"/>
        </a:defRPr>
      </a:lvl1pPr>
      <a:lvl2pPr marL="450850" indent="-180975" algn="l" defTabSz="457200" rtl="0" eaLnBrk="1" latinLnBrk="0" hangingPunct="1">
        <a:spcBef>
          <a:spcPct val="20000"/>
        </a:spcBef>
        <a:buFont typeface="Arial"/>
        <a:buChar char="–"/>
        <a:defRPr sz="1800" kern="1200" cap="none">
          <a:solidFill>
            <a:schemeClr val="tx1"/>
          </a:solidFill>
          <a:latin typeface="Arial"/>
          <a:ea typeface="+mn-ea"/>
          <a:cs typeface="Arial"/>
        </a:defRPr>
      </a:lvl2pPr>
      <a:lvl3pPr marL="900113" indent="-179388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162050" indent="-180975" algn="l" defTabSz="457200" rtl="0" eaLnBrk="1" latinLnBrk="0" hangingPunct="1">
        <a:spcBef>
          <a:spcPct val="20000"/>
        </a:spcBef>
        <a:buFont typeface="Arial"/>
        <a:buChar char="–"/>
        <a:defRPr sz="1400" b="1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1522413" indent="-180975" algn="l" defTabSz="457200" rtl="0" eaLnBrk="1" latinLnBrk="0" hangingPunct="1">
        <a:spcBef>
          <a:spcPct val="20000"/>
        </a:spcBef>
        <a:buFont typeface="Arial"/>
        <a:buChar char="»"/>
        <a:defRPr sz="1400" b="1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hGdwUiTRn-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sdk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zrsfeyLzy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tefan.Pettersson@miun.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ore.apple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arket.android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685800" y="420914"/>
            <a:ext cx="5301343" cy="1484014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smtClean="0"/>
              <a:t>Mobila </a:t>
            </a:r>
            <a:r>
              <a:rPr lang="sv-SE" dirty="0" err="1" smtClean="0"/>
              <a:t>appar</a:t>
            </a:r>
            <a:r>
              <a:rPr lang="sv-SE" dirty="0" smtClean="0"/>
              <a:t> i ett nötskal</a:t>
            </a:r>
            <a:br>
              <a:rPr lang="sv-SE" dirty="0" smtClean="0"/>
            </a:br>
            <a:r>
              <a:rPr lang="sv-SE" sz="2200" dirty="0" smtClean="0"/>
              <a:t>eller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 ”</a:t>
            </a:r>
            <a:r>
              <a:rPr lang="sv-SE" dirty="0" err="1" smtClean="0"/>
              <a:t>There’s</a:t>
            </a:r>
            <a:r>
              <a:rPr lang="sv-SE" dirty="0" smtClean="0"/>
              <a:t> an </a:t>
            </a:r>
            <a:r>
              <a:rPr lang="sv-SE" dirty="0" err="1" smtClean="0"/>
              <a:t>app</a:t>
            </a:r>
            <a:r>
              <a:rPr lang="sv-SE" dirty="0" smtClean="0"/>
              <a:t> for that!”</a:t>
            </a:r>
            <a:r>
              <a:rPr lang="sv-SE" sz="2000" dirty="0" smtClean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>
          <a:xfrm>
            <a:off x="3928775" y="1919579"/>
            <a:ext cx="4860242" cy="4024021"/>
          </a:xfrm>
        </p:spPr>
        <p:txBody>
          <a:bodyPr/>
          <a:lstStyle/>
          <a:p>
            <a:r>
              <a:rPr lang="sv-SE" dirty="0" smtClean="0"/>
              <a:t>Agenda</a:t>
            </a:r>
          </a:p>
          <a:p>
            <a:pPr lvl="1"/>
            <a:r>
              <a:rPr lang="sv-SE" dirty="0" smtClean="0"/>
              <a:t>Vad är en </a:t>
            </a:r>
            <a:r>
              <a:rPr lang="sv-SE" dirty="0" err="1" smtClean="0"/>
              <a:t>app</a:t>
            </a:r>
            <a:r>
              <a:rPr lang="sv-SE" dirty="0" smtClean="0"/>
              <a:t>?</a:t>
            </a:r>
          </a:p>
          <a:p>
            <a:pPr lvl="1"/>
            <a:r>
              <a:rPr lang="sv-SE" dirty="0" smtClean="0"/>
              <a:t>Var finns de och hur kommer vi åt dem?</a:t>
            </a:r>
          </a:p>
          <a:p>
            <a:pPr lvl="1"/>
            <a:r>
              <a:rPr lang="sv-SE" dirty="0" smtClean="0"/>
              <a:t>Apple vs Google &amp;</a:t>
            </a:r>
            <a:br>
              <a:rPr lang="sv-SE" dirty="0" smtClean="0"/>
            </a:br>
            <a:r>
              <a:rPr lang="sv-SE" dirty="0" smtClean="0"/>
              <a:t>   </a:t>
            </a:r>
            <a:r>
              <a:rPr lang="sv-SE" dirty="0" err="1" smtClean="0"/>
              <a:t>iOS</a:t>
            </a:r>
            <a:r>
              <a:rPr lang="sv-SE" dirty="0" smtClean="0"/>
              <a:t> vs Android</a:t>
            </a:r>
          </a:p>
          <a:p>
            <a:pPr lvl="1"/>
            <a:r>
              <a:rPr lang="sv-SE" dirty="0" smtClean="0"/>
              <a:t>Vilka </a:t>
            </a:r>
            <a:r>
              <a:rPr lang="sv-SE" dirty="0" err="1" smtClean="0"/>
              <a:t>appar</a:t>
            </a:r>
            <a:r>
              <a:rPr lang="sv-SE" dirty="0" smtClean="0"/>
              <a:t> finns det?</a:t>
            </a:r>
          </a:p>
          <a:p>
            <a:pPr lvl="2"/>
            <a:r>
              <a:rPr lang="sv-SE" dirty="0" smtClean="0"/>
              <a:t>Hur skapas en </a:t>
            </a:r>
            <a:r>
              <a:rPr lang="sv-SE" dirty="0" err="1" smtClean="0"/>
              <a:t>app</a:t>
            </a:r>
            <a:r>
              <a:rPr lang="sv-SE" dirty="0" smtClean="0"/>
              <a:t>?</a:t>
            </a:r>
          </a:p>
          <a:p>
            <a:pPr lvl="2"/>
            <a:r>
              <a:rPr lang="sv-SE" dirty="0" smtClean="0"/>
              <a:t>Säkerheten</a:t>
            </a:r>
          </a:p>
          <a:p>
            <a:pPr lvl="1"/>
            <a:r>
              <a:rPr lang="sv-SE" dirty="0" smtClean="0"/>
              <a:t>Demo</a:t>
            </a:r>
          </a:p>
          <a:p>
            <a:pPr lvl="2"/>
            <a:r>
              <a:rPr lang="sv-SE" dirty="0" smtClean="0"/>
              <a:t>Sökning, nedladdning, installation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2012-02-14</a:t>
            </a:r>
            <a:endParaRPr lang="sv-SE" dirty="0"/>
          </a:p>
        </p:txBody>
      </p:sp>
      <p:pic>
        <p:nvPicPr>
          <p:cNvPr id="37890" name="Picture 2" descr="http://www.google.com/nexus/img/content/gallery/01_galler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236" y="2180742"/>
            <a:ext cx="3451226" cy="1975099"/>
          </a:xfrm>
          <a:prstGeom prst="rect">
            <a:avLst/>
          </a:prstGeom>
          <a:noFill/>
        </p:spPr>
      </p:pic>
      <p:pic>
        <p:nvPicPr>
          <p:cNvPr id="37892" name="Picture 4" descr="http://images.apple.com/iphone/features/images/features_her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83" y="4388901"/>
            <a:ext cx="4030173" cy="727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635996"/>
            <a:ext cx="6389370" cy="686002"/>
          </a:xfrm>
        </p:spPr>
        <p:txBody>
          <a:bodyPr>
            <a:normAutofit/>
          </a:bodyPr>
          <a:lstStyle/>
          <a:p>
            <a:r>
              <a:rPr lang="sv-SE" dirty="0" smtClean="0"/>
              <a:t>Antal </a:t>
            </a:r>
            <a:r>
              <a:rPr lang="sv-SE" dirty="0" err="1" smtClean="0"/>
              <a:t>appar</a:t>
            </a:r>
            <a:r>
              <a:rPr lang="sv-SE" dirty="0" smtClean="0"/>
              <a:t> ökar i butikerna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Stefan Pettersson</a:t>
            </a:r>
            <a:endParaRPr lang="sv-SE" dirty="0"/>
          </a:p>
        </p:txBody>
      </p:sp>
      <p:pic>
        <p:nvPicPr>
          <p:cNvPr id="7" name="Picture 2" descr="http://www.distimo.com/wp-content/uploads/2012/01/months-to-reach-milestone-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9373" y="1405890"/>
            <a:ext cx="5124034" cy="4656773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B306-099F-D54F-9B6F-12703FFD4310}" type="slidenum">
              <a:rPr lang="sv-SE" smtClean="0"/>
              <a:pPr/>
              <a:t>10</a:t>
            </a:fld>
            <a:r>
              <a:rPr lang="sv-SE" smtClean="0"/>
              <a:t>(21)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ndroid Market Growth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4274" y="0"/>
            <a:ext cx="6857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33475" y="4025715"/>
            <a:ext cx="69754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900" dirty="0" smtClean="0">
                <a:solidFill>
                  <a:srgbClr val="FFFF00"/>
                </a:solidFill>
              </a:rPr>
              <a:t>Varje dag aktiveras över 700.000 enheter med Android.</a:t>
            </a:r>
          </a:p>
          <a:p>
            <a:pPr algn="ctr"/>
            <a:r>
              <a:rPr lang="sv-SE" sz="1900" dirty="0" smtClean="0">
                <a:solidFill>
                  <a:srgbClr val="FFFF00"/>
                </a:solidFill>
              </a:rPr>
              <a:t>Enbart den 24 och 25 december 2011 aktiverades 3.7 miljoner.</a:t>
            </a:r>
            <a:endParaRPr lang="sv-SE" sz="1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Vem tjänar pengar?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84214" y="1919579"/>
            <a:ext cx="6939596" cy="3995446"/>
          </a:xfrm>
        </p:spPr>
        <p:txBody>
          <a:bodyPr>
            <a:normAutofit fontScale="85000" lnSpcReduction="10000"/>
          </a:bodyPr>
          <a:lstStyle/>
          <a:p>
            <a:r>
              <a:rPr lang="sv-SE" dirty="0" smtClean="0"/>
              <a:t>Apple dominerar stort i att tjäna pengar på försäljning av mobiltelefoner.</a:t>
            </a:r>
          </a:p>
          <a:p>
            <a:pPr lvl="1"/>
            <a:r>
              <a:rPr lang="sv-SE" dirty="0" smtClean="0"/>
              <a:t>Apple tar 80% av vinsten Q4 2011 vilket till största delen förklaras med försäljningen av </a:t>
            </a:r>
            <a:r>
              <a:rPr lang="sv-SE" dirty="0" err="1" smtClean="0"/>
              <a:t>iPhone</a:t>
            </a:r>
            <a:r>
              <a:rPr lang="sv-SE" dirty="0" smtClean="0"/>
              <a:t> 4S som släpptes i oktober. Upp från 56% i Q3.</a:t>
            </a:r>
          </a:p>
          <a:p>
            <a:pPr lvl="1"/>
            <a:r>
              <a:rPr lang="sv-SE" dirty="0" smtClean="0"/>
              <a:t>Apple sålde 93 miljoner </a:t>
            </a:r>
            <a:r>
              <a:rPr lang="sv-SE" dirty="0" err="1" smtClean="0"/>
              <a:t>iPhones</a:t>
            </a:r>
            <a:r>
              <a:rPr lang="sv-SE" dirty="0" smtClean="0"/>
              <a:t> 2011</a:t>
            </a:r>
          </a:p>
          <a:p>
            <a:pPr lvl="1"/>
            <a:r>
              <a:rPr lang="sv-SE" dirty="0" smtClean="0"/>
              <a:t>Apple är värt över 450 miljarder dollar vilket är mer än Google och Microsoft tillsammans eller mer än </a:t>
            </a:r>
            <a:r>
              <a:rPr lang="sv-SE" i="1" dirty="0" smtClean="0"/>
              <a:t>dubbelt</a:t>
            </a:r>
            <a:r>
              <a:rPr lang="sv-SE" dirty="0" smtClean="0"/>
              <a:t> så mycket som </a:t>
            </a:r>
            <a:r>
              <a:rPr lang="en-US" dirty="0" smtClean="0"/>
              <a:t>Samsung, Nokia, HTC, Motorola Mobility, RIM, Sony </a:t>
            </a:r>
            <a:r>
              <a:rPr lang="en-US" dirty="0" err="1" smtClean="0"/>
              <a:t>och</a:t>
            </a:r>
            <a:r>
              <a:rPr lang="en-US" dirty="0" smtClean="0"/>
              <a:t> LG </a:t>
            </a:r>
            <a:r>
              <a:rPr lang="en-US" dirty="0" err="1" smtClean="0"/>
              <a:t>tillsammans</a:t>
            </a:r>
            <a:r>
              <a:rPr lang="en-US" dirty="0" smtClean="0"/>
              <a:t>.</a:t>
            </a:r>
          </a:p>
          <a:p>
            <a:pPr lvl="1"/>
            <a:r>
              <a:rPr lang="sv-SE" dirty="0" smtClean="0"/>
              <a:t>Apples kassa är ca 100 miljarder dollar.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Samsung tar 15% av vinsten i Q4. Ned från 26% i Q3. Samsung släppte </a:t>
            </a:r>
            <a:r>
              <a:rPr lang="sv-SE" dirty="0" err="1" smtClean="0"/>
              <a:t>Galaxy</a:t>
            </a:r>
            <a:r>
              <a:rPr lang="sv-SE" dirty="0" smtClean="0"/>
              <a:t> Nexus i slutet på november.</a:t>
            </a:r>
          </a:p>
          <a:p>
            <a:pPr lvl="1"/>
            <a:r>
              <a:rPr lang="sv-SE" dirty="0" smtClean="0"/>
              <a:t>Apple och Samsung säljer ungefär lika många telefoner.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2011 såldes för första gången fler </a:t>
            </a:r>
            <a:r>
              <a:rPr lang="sv-SE" dirty="0" err="1" smtClean="0"/>
              <a:t>smartphones</a:t>
            </a:r>
            <a:r>
              <a:rPr lang="sv-SE" dirty="0" smtClean="0"/>
              <a:t> än persondatorer.</a:t>
            </a:r>
          </a:p>
          <a:p>
            <a:pPr lvl="1"/>
            <a:r>
              <a:rPr lang="sv-SE" dirty="0" smtClean="0"/>
              <a:t>488 miljoner telefoner jämfört med 415 miljoner PC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B306-099F-D54F-9B6F-12703FFD4310}" type="slidenum">
              <a:rPr lang="sv-SE" smtClean="0"/>
              <a:pPr/>
              <a:t>12</a:t>
            </a:fld>
            <a:r>
              <a:rPr lang="sv-SE" smtClean="0"/>
              <a:t>(21)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Stefan Pettersson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Mycket höga marginaler på sina produkter.</a:t>
            </a:r>
          </a:p>
          <a:p>
            <a:endParaRPr lang="sv-SE" dirty="0" smtClean="0"/>
          </a:p>
          <a:p>
            <a:r>
              <a:rPr lang="sv-SE" dirty="0" smtClean="0"/>
              <a:t>Mycket lojala kunder.</a:t>
            </a:r>
          </a:p>
          <a:p>
            <a:endParaRPr lang="sv-SE" dirty="0" smtClean="0"/>
          </a:p>
          <a:p>
            <a:r>
              <a:rPr lang="sv-SE" dirty="0" smtClean="0"/>
              <a:t>Kunderna är i mycket högre grad villig att betala för tjänster och produkter.</a:t>
            </a:r>
            <a:endParaRPr lang="sv-SE" dirty="0"/>
          </a:p>
        </p:txBody>
      </p:sp>
      <p:pic>
        <p:nvPicPr>
          <p:cNvPr id="2050" name="Picture 2" descr="http://www.pottwalblog.ch/wp-content/upload/google-v-microsoft-v-apple_UPD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034" y="1884362"/>
            <a:ext cx="5534950" cy="33703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218926"/>
            <a:ext cx="8248651" cy="68600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Hur kan Apple tjäna så mycket pengar? 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1039368" y="4901311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≈ </a:t>
            </a:r>
            <a:r>
              <a:rPr lang="sv-SE" dirty="0" smtClean="0">
                <a:latin typeface="Comic Sans MS" pitchFamily="66" charset="0"/>
              </a:rPr>
              <a:t>Android</a:t>
            </a:r>
            <a:endParaRPr lang="sv-SE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9358" y="4905121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≈ </a:t>
            </a:r>
            <a:r>
              <a:rPr lang="sv-SE" dirty="0" err="1" smtClean="0">
                <a:latin typeface="Comic Sans MS" pitchFamily="66" charset="0"/>
              </a:rPr>
              <a:t>iOS</a:t>
            </a:r>
            <a:endParaRPr lang="sv-SE" dirty="0">
              <a:latin typeface="Comic Sans MS" pitchFamily="66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B306-099F-D54F-9B6F-12703FFD4310}" type="slidenum">
              <a:rPr lang="sv-SE" smtClean="0"/>
              <a:pPr/>
              <a:t>13</a:t>
            </a:fld>
            <a:r>
              <a:rPr lang="sv-SE" smtClean="0"/>
              <a:t>(21)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8926"/>
            <a:ext cx="7860792" cy="68600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Hur kan Apple tjäna så mycket pengar? 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4214" y="1919579"/>
            <a:ext cx="7716073" cy="3995446"/>
          </a:xfrm>
        </p:spPr>
        <p:txBody>
          <a:bodyPr/>
          <a:lstStyle/>
          <a:p>
            <a:r>
              <a:rPr lang="sv-SE" dirty="0" smtClean="0"/>
              <a:t>Samma </a:t>
            </a:r>
            <a:r>
              <a:rPr lang="sv-SE" dirty="0" err="1" smtClean="0"/>
              <a:t>app</a:t>
            </a:r>
            <a:r>
              <a:rPr lang="sv-SE" dirty="0" smtClean="0"/>
              <a:t> genererar olika mycket pengar i de två ekosystemen.</a:t>
            </a:r>
            <a:endParaRPr lang="sv-SE" dirty="0"/>
          </a:p>
        </p:txBody>
      </p:sp>
      <p:pic>
        <p:nvPicPr>
          <p:cNvPr id="38914" name="Picture 2" descr="http://8.mshcdn.com/wp-content/uploads/2011/12/flurry-android-vs.-ios-revenue-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326" y="2452957"/>
            <a:ext cx="6001385" cy="34688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B306-099F-D54F-9B6F-12703FFD4310}" type="slidenum">
              <a:rPr lang="sv-SE" smtClean="0"/>
              <a:pPr/>
              <a:t>14</a:t>
            </a:fld>
            <a:r>
              <a:rPr lang="sv-SE" smtClean="0"/>
              <a:t>(21)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Vad finns det för </a:t>
            </a:r>
            <a:r>
              <a:rPr lang="sv-SE" dirty="0" err="1" smtClean="0"/>
              <a:t>appar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Allt mellan himmel och jord!</a:t>
            </a:r>
          </a:p>
          <a:p>
            <a:endParaRPr lang="sv-SE" dirty="0" smtClean="0"/>
          </a:p>
          <a:p>
            <a:r>
              <a:rPr lang="sv-SE" dirty="0" smtClean="0"/>
              <a:t>Vilken </a:t>
            </a:r>
            <a:r>
              <a:rPr lang="sv-SE" dirty="0" err="1" smtClean="0"/>
              <a:t>app</a:t>
            </a:r>
            <a:r>
              <a:rPr lang="sv-SE" dirty="0" smtClean="0"/>
              <a:t> skulle du vilja ha? Vid demonstrationen senare kan vi se om den finns.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B306-099F-D54F-9B6F-12703FFD4310}" type="slidenum">
              <a:rPr lang="sv-SE" smtClean="0"/>
              <a:pPr/>
              <a:t>15</a:t>
            </a:fld>
            <a:r>
              <a:rPr lang="sv-SE" smtClean="0"/>
              <a:t>(21)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7.mshcdn.com/wp-content/uploads/2011/07/mobile-gaming-chart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138112"/>
            <a:ext cx="8202044" cy="6043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Mest nedladdade </a:t>
            </a:r>
            <a:r>
              <a:rPr lang="sv-SE" dirty="0" err="1" smtClean="0"/>
              <a:t>appar</a:t>
            </a:r>
            <a:r>
              <a:rPr lang="sv-SE" dirty="0" smtClean="0"/>
              <a:t> 2011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4300" indent="-457200">
              <a:buFont typeface="+mj-lt"/>
              <a:buAutoNum type="arabicPeriod"/>
            </a:pPr>
            <a:r>
              <a:rPr lang="sv-SE" dirty="0" err="1" smtClean="0"/>
              <a:t>Angry</a:t>
            </a:r>
            <a:r>
              <a:rPr lang="sv-SE" dirty="0" smtClean="0"/>
              <a:t> Birds</a:t>
            </a:r>
          </a:p>
          <a:p>
            <a:pPr marL="114300" indent="-457200">
              <a:buFont typeface="+mj-lt"/>
              <a:buAutoNum type="arabicPeriod"/>
            </a:pPr>
            <a:r>
              <a:rPr lang="sv-SE" dirty="0" err="1" smtClean="0"/>
              <a:t>Facebook</a:t>
            </a:r>
            <a:endParaRPr lang="sv-SE" dirty="0" smtClean="0"/>
          </a:p>
          <a:p>
            <a:pPr marL="114300" indent="-457200">
              <a:buFont typeface="+mj-lt"/>
              <a:buAutoNum type="arabicPeriod"/>
            </a:pPr>
            <a:r>
              <a:rPr lang="sv-SE" dirty="0" err="1" smtClean="0"/>
              <a:t>Skype</a:t>
            </a:r>
            <a:endParaRPr lang="sv-SE" dirty="0" smtClean="0"/>
          </a:p>
          <a:p>
            <a:pPr marL="114300" indent="-457200">
              <a:buFont typeface="+mj-lt"/>
              <a:buAutoNum type="arabicPeriod"/>
            </a:pPr>
            <a:r>
              <a:rPr lang="sv-SE" dirty="0" err="1" smtClean="0"/>
              <a:t>Angry</a:t>
            </a:r>
            <a:r>
              <a:rPr lang="sv-SE" dirty="0" smtClean="0"/>
              <a:t> Birds Rio</a:t>
            </a:r>
          </a:p>
          <a:p>
            <a:pPr marL="114300" indent="-457200">
              <a:buFont typeface="+mj-lt"/>
              <a:buAutoNum type="arabicPeriod"/>
            </a:pPr>
            <a:r>
              <a:rPr lang="sv-SE" dirty="0" smtClean="0"/>
              <a:t>Google </a:t>
            </a:r>
            <a:r>
              <a:rPr lang="sv-SE" dirty="0" err="1" smtClean="0"/>
              <a:t>Maps</a:t>
            </a:r>
            <a:endParaRPr lang="sv-SE" dirty="0" smtClean="0"/>
          </a:p>
          <a:p>
            <a:pPr marL="114300" indent="-457200">
              <a:buFont typeface="+mj-lt"/>
              <a:buAutoNum type="arabicPeriod"/>
            </a:pPr>
            <a:r>
              <a:rPr lang="sv-SE" dirty="0" err="1" smtClean="0"/>
              <a:t>iBooks</a:t>
            </a:r>
            <a:endParaRPr lang="sv-SE" dirty="0" smtClean="0"/>
          </a:p>
          <a:p>
            <a:pPr marL="114300" indent="-457200">
              <a:buFont typeface="+mj-lt"/>
              <a:buAutoNum type="arabicPeriod"/>
            </a:pPr>
            <a:r>
              <a:rPr lang="sv-SE" dirty="0" err="1" smtClean="0"/>
              <a:t>Angry</a:t>
            </a:r>
            <a:r>
              <a:rPr lang="sv-SE" dirty="0" smtClean="0"/>
              <a:t> Birds Seasons</a:t>
            </a:r>
          </a:p>
          <a:p>
            <a:pPr marL="114300" indent="-457200">
              <a:buFont typeface="+mj-lt"/>
              <a:buAutoNum type="arabicPeriod"/>
            </a:pPr>
            <a:r>
              <a:rPr lang="sv-SE" dirty="0" err="1" smtClean="0"/>
              <a:t>Fruit</a:t>
            </a:r>
            <a:r>
              <a:rPr lang="sv-SE" dirty="0" smtClean="0"/>
              <a:t> </a:t>
            </a:r>
            <a:r>
              <a:rPr lang="sv-SE" dirty="0" err="1" smtClean="0"/>
              <a:t>Nilja</a:t>
            </a:r>
            <a:endParaRPr lang="sv-SE" dirty="0" smtClean="0"/>
          </a:p>
          <a:p>
            <a:pPr marL="114300" indent="-457200">
              <a:buFont typeface="+mj-lt"/>
              <a:buAutoNum type="arabicPeriod"/>
            </a:pPr>
            <a:r>
              <a:rPr lang="sv-SE" dirty="0" err="1" smtClean="0"/>
              <a:t>Talking</a:t>
            </a:r>
            <a:r>
              <a:rPr lang="sv-SE" dirty="0" smtClean="0"/>
              <a:t> Tom</a:t>
            </a:r>
          </a:p>
          <a:p>
            <a:pPr marL="114300" indent="-457200">
              <a:buFont typeface="+mj-lt"/>
              <a:buAutoNum type="arabicPeriod"/>
            </a:pPr>
            <a:r>
              <a:rPr lang="sv-SE" dirty="0" err="1" smtClean="0"/>
              <a:t>Twitter</a:t>
            </a:r>
            <a:endParaRPr lang="sv-SE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84215" y="1919579"/>
            <a:ext cx="5840264" cy="3995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Angry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Birds         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http://youtu.be/hGdwUiTRn-I</a:t>
            </a: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B306-099F-D54F-9B6F-12703FFD4310}" type="slidenum">
              <a:rPr lang="sv-SE" smtClean="0"/>
              <a:pPr/>
              <a:t>17</a:t>
            </a:fld>
            <a:r>
              <a:rPr lang="sv-SE" smtClean="0"/>
              <a:t>(21)</a:t>
            </a:r>
            <a:endParaRPr lang="sv-S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Stefan Pettersson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Hur skapas en </a:t>
            </a:r>
            <a:r>
              <a:rPr lang="sv-SE" dirty="0" err="1" smtClean="0"/>
              <a:t>app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dirty="0" smtClean="0"/>
              <a:t>Stefan Pettersson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4214" y="1919579"/>
            <a:ext cx="3976686" cy="3995446"/>
          </a:xfrm>
        </p:spPr>
        <p:txBody>
          <a:bodyPr>
            <a:normAutofit/>
          </a:bodyPr>
          <a:lstStyle/>
          <a:p>
            <a:r>
              <a:rPr lang="sv-SE" dirty="0" smtClean="0"/>
              <a:t>Apple</a:t>
            </a:r>
          </a:p>
          <a:p>
            <a:pPr lvl="1"/>
            <a:r>
              <a:rPr lang="sv-SE" dirty="0" smtClean="0"/>
              <a:t>Registrerad som </a:t>
            </a:r>
            <a:r>
              <a:rPr lang="sv-SE" dirty="0" err="1" smtClean="0"/>
              <a:t>appleutvecklare</a:t>
            </a:r>
            <a:r>
              <a:rPr lang="sv-SE" dirty="0" smtClean="0"/>
              <a:t>.</a:t>
            </a:r>
          </a:p>
          <a:p>
            <a:pPr lvl="1"/>
            <a:r>
              <a:rPr lang="sv-SE" dirty="0" smtClean="0"/>
              <a:t>Ingå i ett utvecklingsteam ($99/år).</a:t>
            </a:r>
          </a:p>
          <a:p>
            <a:pPr lvl="1"/>
            <a:r>
              <a:rPr lang="sv-SE" dirty="0" smtClean="0"/>
              <a:t>Mac används med </a:t>
            </a:r>
            <a:r>
              <a:rPr lang="sv-SE" dirty="0" err="1" smtClean="0"/>
              <a:t>iOS</a:t>
            </a:r>
            <a:r>
              <a:rPr lang="sv-SE" dirty="0" smtClean="0"/>
              <a:t> SDK (Software Development Kit) för vald plattform (</a:t>
            </a:r>
            <a:r>
              <a:rPr lang="sv-SE" dirty="0" err="1" smtClean="0"/>
              <a:t>iPhone</a:t>
            </a:r>
            <a:r>
              <a:rPr lang="sv-SE" dirty="0" smtClean="0"/>
              <a:t>, </a:t>
            </a:r>
            <a:r>
              <a:rPr lang="sv-SE" dirty="0" err="1" smtClean="0"/>
              <a:t>iPad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Programspråk </a:t>
            </a:r>
            <a:r>
              <a:rPr lang="sv-SE" dirty="0" err="1" smtClean="0"/>
              <a:t>Objective-C</a:t>
            </a:r>
            <a:endParaRPr lang="sv-SE" dirty="0" smtClean="0"/>
          </a:p>
          <a:p>
            <a:pPr lvl="1"/>
            <a:r>
              <a:rPr lang="sv-SE" dirty="0" smtClean="0"/>
              <a:t>Använd utvecklingsmiljö </a:t>
            </a:r>
            <a:r>
              <a:rPr lang="sv-SE" dirty="0" err="1" smtClean="0"/>
              <a:t>Xcode</a:t>
            </a:r>
            <a:endParaRPr lang="sv-SE" dirty="0" smtClean="0"/>
          </a:p>
          <a:p>
            <a:pPr lvl="1"/>
            <a:r>
              <a:rPr lang="sv-SE" dirty="0" smtClean="0"/>
              <a:t>Distribuera via </a:t>
            </a:r>
            <a:r>
              <a:rPr lang="sv-SE" dirty="0" err="1" smtClean="0"/>
              <a:t>App</a:t>
            </a:r>
            <a:r>
              <a:rPr lang="sv-SE" dirty="0" smtClean="0"/>
              <a:t> Store</a:t>
            </a:r>
          </a:p>
          <a:p>
            <a:pPr lvl="2">
              <a:buFont typeface="Arial" pitchFamily="34" charset="0"/>
              <a:buChar char="–"/>
            </a:pPr>
            <a:r>
              <a:rPr lang="sv-SE" sz="1800" dirty="0" smtClean="0"/>
              <a:t>Apple tar 40% av intäkterna</a:t>
            </a:r>
          </a:p>
          <a:p>
            <a:pPr lvl="1"/>
            <a:endParaRPr lang="sv-SE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660900" y="1919579"/>
            <a:ext cx="4140200" cy="3995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Google</a:t>
            </a:r>
          </a:p>
          <a:p>
            <a:pPr marL="450850" marR="0" lvl="1" indent="-1809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Ladda ned SDK från 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http://developer.android.com/sdk/</a:t>
            </a:r>
          </a:p>
          <a:p>
            <a:pPr marL="450850" marR="0" lvl="1" indent="-1809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Programspråk Java</a:t>
            </a:r>
          </a:p>
          <a:p>
            <a:pPr marL="450850" marR="0" lvl="1" indent="-1809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Utveckla med till exempel </a:t>
            </a:r>
            <a:r>
              <a:rPr kumimoji="0" lang="sv-S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Eclips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eller </a:t>
            </a:r>
            <a:r>
              <a:rPr kumimoji="0" lang="sv-S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NetBeans</a:t>
            </a:r>
            <a:endParaRPr kumimoji="0" lang="sv-S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0850" marR="0" lvl="1" indent="-1809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sv-SE" dirty="0" smtClean="0">
                <a:solidFill>
                  <a:schemeClr val="tx2"/>
                </a:solidFill>
                <a:latin typeface="Arial"/>
                <a:cs typeface="Arial"/>
              </a:rPr>
              <a:t>Distribuera skapad </a:t>
            </a:r>
            <a:r>
              <a:rPr lang="sv-SE" dirty="0" err="1" smtClean="0">
                <a:solidFill>
                  <a:schemeClr val="tx2"/>
                </a:solidFill>
                <a:latin typeface="Arial"/>
                <a:cs typeface="Arial"/>
              </a:rPr>
              <a:t>app</a:t>
            </a:r>
            <a:r>
              <a:rPr lang="sv-SE" dirty="0" smtClean="0">
                <a:solidFill>
                  <a:schemeClr val="tx2"/>
                </a:solidFill>
                <a:latin typeface="Arial"/>
                <a:cs typeface="Arial"/>
              </a:rPr>
              <a:t> (.</a:t>
            </a:r>
            <a:r>
              <a:rPr lang="sv-SE" dirty="0" err="1" smtClean="0">
                <a:solidFill>
                  <a:schemeClr val="tx2"/>
                </a:solidFill>
                <a:latin typeface="Arial"/>
                <a:cs typeface="Arial"/>
              </a:rPr>
              <a:t>apk</a:t>
            </a:r>
            <a:r>
              <a:rPr lang="sv-SE" dirty="0" smtClean="0">
                <a:solidFill>
                  <a:schemeClr val="tx2"/>
                </a:solidFill>
                <a:latin typeface="Arial"/>
                <a:cs typeface="Arial"/>
              </a:rPr>
              <a:t>)</a:t>
            </a:r>
          </a:p>
          <a:p>
            <a:pPr marL="908050" lvl="2" indent="-180975">
              <a:spcBef>
                <a:spcPct val="20000"/>
              </a:spcBef>
              <a:buFont typeface="Arial"/>
              <a:buChar char="–"/>
              <a:defRPr/>
            </a:pPr>
            <a:r>
              <a:rPr lang="sv-SE" dirty="0" smtClean="0">
                <a:solidFill>
                  <a:schemeClr val="tx2"/>
                </a:solidFill>
                <a:latin typeface="Arial"/>
                <a:cs typeface="Arial"/>
              </a:rPr>
              <a:t>Lite knepigare installation</a:t>
            </a:r>
          </a:p>
          <a:p>
            <a:pPr marL="450850" marR="0" lvl="1" indent="-1809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Distribuera</a:t>
            </a:r>
            <a:r>
              <a:rPr kumimoji="0" lang="sv-SE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genom Market</a:t>
            </a:r>
          </a:p>
          <a:p>
            <a:pPr marL="908050" lvl="2" indent="-180975">
              <a:spcBef>
                <a:spcPct val="20000"/>
              </a:spcBef>
              <a:buFont typeface="Arial"/>
              <a:buChar char="–"/>
            </a:pPr>
            <a:r>
              <a:rPr lang="sv-SE" dirty="0" smtClean="0">
                <a:solidFill>
                  <a:schemeClr val="tx2"/>
                </a:solidFill>
                <a:latin typeface="Arial"/>
                <a:cs typeface="Arial"/>
              </a:rPr>
              <a:t>Registrerad utvecklare ($25)</a:t>
            </a:r>
            <a:endParaRPr kumimoji="0" lang="sv-SE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8050" lvl="2" indent="-180975">
              <a:spcBef>
                <a:spcPct val="20000"/>
              </a:spcBef>
              <a:buFont typeface="Arial" pitchFamily="34" charset="0"/>
              <a:buChar char="–"/>
            </a:pPr>
            <a:r>
              <a:rPr lang="sv-SE" baseline="0" dirty="0" smtClean="0">
                <a:solidFill>
                  <a:schemeClr val="tx2"/>
                </a:solidFill>
                <a:latin typeface="Arial"/>
                <a:cs typeface="Arial"/>
              </a:rPr>
              <a:t>Google tar 30%</a:t>
            </a:r>
            <a:r>
              <a:rPr lang="sv-SE" dirty="0" smtClean="0">
                <a:solidFill>
                  <a:schemeClr val="tx2"/>
                </a:solidFill>
                <a:latin typeface="Arial"/>
                <a:cs typeface="Arial"/>
              </a:rPr>
              <a:t> av intäkterna</a:t>
            </a:r>
            <a:endParaRPr kumimoji="0" lang="sv-SE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0850" marR="0" lvl="1" indent="-1809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396521"/>
            <a:ext cx="3136900" cy="557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B306-099F-D54F-9B6F-12703FFD4310}" type="slidenum">
              <a:rPr lang="sv-SE" smtClean="0"/>
              <a:pPr/>
              <a:t>18</a:t>
            </a:fld>
            <a:r>
              <a:rPr lang="sv-SE" smtClean="0"/>
              <a:t>(21)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Säkerheten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4214" y="1919579"/>
            <a:ext cx="7968296" cy="3995446"/>
          </a:xfrm>
        </p:spPr>
        <p:txBody>
          <a:bodyPr>
            <a:normAutofit/>
          </a:bodyPr>
          <a:lstStyle/>
          <a:p>
            <a:r>
              <a:rPr lang="sv-SE" dirty="0" smtClean="0"/>
              <a:t>Apple</a:t>
            </a:r>
          </a:p>
          <a:p>
            <a:pPr lvl="1"/>
            <a:r>
              <a:rPr lang="sv-SE" dirty="0" smtClean="0"/>
              <a:t>Total kontroll över </a:t>
            </a:r>
            <a:r>
              <a:rPr lang="sv-SE" dirty="0" err="1" smtClean="0"/>
              <a:t>appar</a:t>
            </a:r>
            <a:r>
              <a:rPr lang="sv-SE" dirty="0" smtClean="0"/>
              <a:t> som ska publiceras i </a:t>
            </a:r>
            <a:r>
              <a:rPr lang="sv-SE" dirty="0" err="1" smtClean="0"/>
              <a:t>App</a:t>
            </a:r>
            <a:r>
              <a:rPr lang="sv-SE" dirty="0" smtClean="0"/>
              <a:t> Store.</a:t>
            </a:r>
          </a:p>
          <a:p>
            <a:pPr lvl="1"/>
            <a:r>
              <a:rPr lang="sv-SE" dirty="0" smtClean="0"/>
              <a:t>Stoppar </a:t>
            </a:r>
            <a:r>
              <a:rPr lang="sv-SE" dirty="0" err="1" smtClean="0"/>
              <a:t>appar</a:t>
            </a:r>
            <a:r>
              <a:rPr lang="sv-SE" dirty="0" smtClean="0"/>
              <a:t> innan de publiceras.</a:t>
            </a:r>
          </a:p>
          <a:p>
            <a:r>
              <a:rPr lang="sv-SE" dirty="0" smtClean="0"/>
              <a:t>Google</a:t>
            </a:r>
          </a:p>
          <a:p>
            <a:pPr lvl="1"/>
            <a:r>
              <a:rPr lang="sv-SE" dirty="0" smtClean="0"/>
              <a:t>Testar </a:t>
            </a:r>
            <a:r>
              <a:rPr lang="sv-SE" dirty="0" err="1" smtClean="0"/>
              <a:t>appar</a:t>
            </a:r>
            <a:r>
              <a:rPr lang="sv-SE" dirty="0" smtClean="0"/>
              <a:t> som publicerats i Android Market automatiskt i en virtuell miljö och söker efter </a:t>
            </a:r>
            <a:r>
              <a:rPr lang="sv-SE" dirty="0" err="1" smtClean="0"/>
              <a:t>malware</a:t>
            </a:r>
            <a:r>
              <a:rPr lang="sv-SE" dirty="0" smtClean="0"/>
              <a:t>, </a:t>
            </a:r>
            <a:r>
              <a:rPr lang="sv-SE" dirty="0" err="1" smtClean="0"/>
              <a:t>spyware</a:t>
            </a:r>
            <a:r>
              <a:rPr lang="sv-SE" dirty="0" smtClean="0"/>
              <a:t>, virus och misstänkt beteende.</a:t>
            </a:r>
          </a:p>
          <a:p>
            <a:pPr lvl="1"/>
            <a:r>
              <a:rPr lang="sv-SE" dirty="0" smtClean="0"/>
              <a:t>Stor tillit till användaromdömen för varje app.</a:t>
            </a:r>
          </a:p>
          <a:p>
            <a:pPr lvl="1"/>
            <a:r>
              <a:rPr lang="sv-SE" dirty="0" smtClean="0"/>
              <a:t>Låter användaren veta vad </a:t>
            </a:r>
            <a:r>
              <a:rPr lang="sv-SE" dirty="0" err="1" smtClean="0"/>
              <a:t>appen</a:t>
            </a:r>
            <a:r>
              <a:rPr lang="sv-SE" dirty="0" smtClean="0"/>
              <a:t> vill göra och måste acceptera detta.</a:t>
            </a:r>
          </a:p>
          <a:p>
            <a:pPr lvl="1"/>
            <a:r>
              <a:rPr lang="sv-SE" dirty="0" err="1" smtClean="0"/>
              <a:t>Appar</a:t>
            </a:r>
            <a:r>
              <a:rPr lang="sv-SE" dirty="0" smtClean="0"/>
              <a:t> körs ”isolerade” utan tillgång till data från andra </a:t>
            </a:r>
            <a:r>
              <a:rPr lang="sv-SE" dirty="0" err="1" smtClean="0"/>
              <a:t>appar</a:t>
            </a:r>
            <a:r>
              <a:rPr lang="sv-SE" dirty="0" smtClean="0"/>
              <a:t> i mobilen.</a:t>
            </a:r>
          </a:p>
          <a:p>
            <a:pPr lvl="1"/>
            <a:r>
              <a:rPr lang="sv-SE" dirty="0" err="1" smtClean="0"/>
              <a:t>Appar</a:t>
            </a:r>
            <a:r>
              <a:rPr lang="sv-SE" dirty="0" smtClean="0"/>
              <a:t> kan tas bort av Google efter installation.</a:t>
            </a:r>
          </a:p>
          <a:p>
            <a:pPr lvl="1"/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B306-099F-D54F-9B6F-12703FFD4310}" type="slidenum">
              <a:rPr lang="sv-SE" smtClean="0"/>
              <a:pPr/>
              <a:t>19</a:t>
            </a:fld>
            <a:r>
              <a:rPr lang="sv-SE" smtClean="0"/>
              <a:t>(21)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Vad är en </a:t>
            </a:r>
            <a:r>
              <a:rPr lang="sv-SE" dirty="0" err="1" smtClean="0"/>
              <a:t>app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2012-02-14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4214" y="1919579"/>
            <a:ext cx="5629499" cy="3995446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Det är inget nytt med </a:t>
            </a:r>
            <a:r>
              <a:rPr lang="sv-SE" dirty="0" err="1" smtClean="0"/>
              <a:t>appar</a:t>
            </a:r>
            <a:r>
              <a:rPr lang="sv-SE" dirty="0" smtClean="0"/>
              <a:t>. </a:t>
            </a:r>
            <a:r>
              <a:rPr lang="sv-SE" dirty="0" err="1" smtClean="0"/>
              <a:t>App</a:t>
            </a:r>
            <a:r>
              <a:rPr lang="sv-SE" dirty="0" smtClean="0"/>
              <a:t> betyder liten applikation (programvara) med specifikt syfte som enkelt kan hämtas och installeras av användare.</a:t>
            </a:r>
          </a:p>
          <a:p>
            <a:endParaRPr lang="sv-SE" dirty="0" smtClean="0"/>
          </a:p>
          <a:p>
            <a:r>
              <a:rPr lang="sv-SE" dirty="0" err="1" smtClean="0"/>
              <a:t>Appar</a:t>
            </a:r>
            <a:r>
              <a:rPr lang="sv-SE" dirty="0" smtClean="0"/>
              <a:t> finns för alla möjliga plattformar och system som </a:t>
            </a:r>
            <a:r>
              <a:rPr lang="sv-SE" dirty="0" err="1" smtClean="0"/>
              <a:t>Facebook</a:t>
            </a:r>
            <a:r>
              <a:rPr lang="sv-SE" dirty="0" smtClean="0"/>
              <a:t> och Google+. I denna presentation pratar vi om mobila </a:t>
            </a:r>
            <a:r>
              <a:rPr lang="sv-SE" dirty="0" err="1" smtClean="0"/>
              <a:t>appar</a:t>
            </a:r>
            <a:r>
              <a:rPr lang="sv-SE" dirty="0" smtClean="0"/>
              <a:t> för </a:t>
            </a:r>
            <a:r>
              <a:rPr lang="sv-SE" dirty="0" err="1" smtClean="0"/>
              <a:t>smartphones</a:t>
            </a:r>
            <a:r>
              <a:rPr lang="sv-SE" dirty="0" smtClean="0"/>
              <a:t> och plattor.</a:t>
            </a:r>
          </a:p>
          <a:p>
            <a:endParaRPr lang="sv-SE" dirty="0" smtClean="0"/>
          </a:p>
          <a:p>
            <a:r>
              <a:rPr lang="sv-SE" dirty="0" smtClean="0"/>
              <a:t>Apple fick genomslag med mobila </a:t>
            </a:r>
            <a:r>
              <a:rPr lang="sv-SE" dirty="0" err="1" smtClean="0"/>
              <a:t>appar</a:t>
            </a:r>
            <a:r>
              <a:rPr lang="sv-SE" dirty="0" smtClean="0"/>
              <a:t> med en reklam från 2009:</a:t>
            </a:r>
          </a:p>
          <a:p>
            <a:r>
              <a:rPr lang="sv-SE" b="1" dirty="0" smtClean="0"/>
              <a:t>There’s an </a:t>
            </a:r>
            <a:r>
              <a:rPr lang="sv-SE" b="1" dirty="0" err="1" smtClean="0"/>
              <a:t>app</a:t>
            </a:r>
            <a:r>
              <a:rPr lang="sv-SE" b="1" dirty="0" smtClean="0"/>
              <a:t> for that!</a:t>
            </a:r>
          </a:p>
          <a:p>
            <a:r>
              <a:rPr lang="sv-SE" dirty="0" smtClean="0">
                <a:hlinkClick r:id="rId3"/>
              </a:rPr>
              <a:t>http://www.youtube.com/watch?v=szrsfeyLzyg</a:t>
            </a:r>
            <a:endParaRPr lang="sv-S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5550" y="1310217"/>
            <a:ext cx="24003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B306-099F-D54F-9B6F-12703FFD4310}" type="slidenum">
              <a:rPr lang="sv-SE" smtClean="0"/>
              <a:pPr/>
              <a:t>2</a:t>
            </a:fld>
            <a:r>
              <a:rPr lang="sv-SE" smtClean="0"/>
              <a:t>(21)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Att tänka på vid nedladdning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4214" y="1919579"/>
            <a:ext cx="6514871" cy="3995446"/>
          </a:xfrm>
        </p:spPr>
        <p:txBody>
          <a:bodyPr/>
          <a:lstStyle/>
          <a:p>
            <a:r>
              <a:rPr lang="sv-SE" dirty="0" smtClean="0"/>
              <a:t>Kontrollera användaromdömen!</a:t>
            </a:r>
          </a:p>
          <a:p>
            <a:r>
              <a:rPr lang="sv-SE" dirty="0" smtClean="0"/>
              <a:t>Kontrollera </a:t>
            </a:r>
            <a:r>
              <a:rPr lang="sv-SE" dirty="0" err="1" smtClean="0"/>
              <a:t>appens</a:t>
            </a:r>
            <a:r>
              <a:rPr lang="sv-SE" dirty="0" smtClean="0"/>
              <a:t> önskade rättigheter!</a:t>
            </a:r>
          </a:p>
          <a:p>
            <a:r>
              <a:rPr lang="sv-SE" dirty="0" smtClean="0"/>
              <a:t>Använd en </a:t>
            </a:r>
            <a:r>
              <a:rPr lang="sv-SE" dirty="0" err="1" smtClean="0"/>
              <a:t>säkerhetsapp</a:t>
            </a:r>
            <a:r>
              <a:rPr lang="sv-SE" dirty="0" smtClean="0"/>
              <a:t> som till exempel </a:t>
            </a:r>
            <a:r>
              <a:rPr lang="sv-SE" b="1" dirty="0" err="1" smtClean="0"/>
              <a:t>Lookout</a:t>
            </a:r>
            <a:r>
              <a:rPr lang="sv-SE" dirty="0" smtClean="0"/>
              <a:t>.</a:t>
            </a:r>
          </a:p>
          <a:p>
            <a:pPr lvl="1"/>
            <a:r>
              <a:rPr lang="sv-SE" dirty="0" smtClean="0"/>
              <a:t>Kontrollerar installerade </a:t>
            </a:r>
            <a:r>
              <a:rPr lang="sv-SE" dirty="0" err="1" smtClean="0"/>
              <a:t>appar</a:t>
            </a:r>
            <a:r>
              <a:rPr lang="sv-SE" dirty="0" smtClean="0"/>
              <a:t> regelbundet och när de laddas ner.</a:t>
            </a:r>
          </a:p>
          <a:p>
            <a:pPr lvl="1"/>
            <a:r>
              <a:rPr lang="sv-SE" dirty="0" smtClean="0"/>
              <a:t>Kan ta backup på information i telefonen.</a:t>
            </a:r>
          </a:p>
          <a:p>
            <a:pPr lvl="1"/>
            <a:r>
              <a:rPr lang="sv-SE" dirty="0" smtClean="0"/>
              <a:t>Kan aktivera GPS och visa var telefonen är om den är borttappad eller stulen.</a:t>
            </a:r>
          </a:p>
          <a:p>
            <a:endParaRPr lang="sv-SE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3102" y="830943"/>
            <a:ext cx="2836069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B306-099F-D54F-9B6F-12703FFD4310}" type="slidenum">
              <a:rPr lang="sv-SE" smtClean="0"/>
              <a:pPr/>
              <a:t>20</a:t>
            </a:fld>
            <a:r>
              <a:rPr lang="sv-SE" smtClean="0"/>
              <a:t>(21)</a:t>
            </a:r>
            <a:endParaRPr lang="sv-SE" dirty="0"/>
          </a:p>
        </p:txBody>
      </p:sp>
      <p:pic>
        <p:nvPicPr>
          <p:cNvPr id="40962" name="Picture 2" descr="Android Counterclan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975" y="553300"/>
            <a:ext cx="4187825" cy="527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Demo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4215" y="1919579"/>
            <a:ext cx="7973556" cy="3995446"/>
          </a:xfrm>
        </p:spPr>
        <p:txBody>
          <a:bodyPr/>
          <a:lstStyle/>
          <a:p>
            <a:r>
              <a:rPr lang="sv-SE" dirty="0" smtClean="0"/>
              <a:t>Samsung </a:t>
            </a:r>
            <a:r>
              <a:rPr lang="sv-SE" dirty="0" err="1" smtClean="0"/>
              <a:t>Galaxy</a:t>
            </a:r>
            <a:r>
              <a:rPr lang="sv-SE" dirty="0" smtClean="0"/>
              <a:t> Nexus</a:t>
            </a:r>
          </a:p>
          <a:p>
            <a:pPr lvl="1"/>
            <a:r>
              <a:rPr lang="sv-SE" dirty="0" smtClean="0"/>
              <a:t>Android 4.0 = ICS = </a:t>
            </a:r>
            <a:r>
              <a:rPr lang="sv-SE" dirty="0" err="1" smtClean="0"/>
              <a:t>Ice</a:t>
            </a:r>
            <a:r>
              <a:rPr lang="sv-SE" dirty="0" smtClean="0"/>
              <a:t> Cream Sandwich</a:t>
            </a:r>
          </a:p>
          <a:p>
            <a:pPr lvl="1"/>
            <a:r>
              <a:rPr lang="sv-SE" dirty="0" smtClean="0"/>
              <a:t>Googles utvecklartelefon</a:t>
            </a:r>
          </a:p>
          <a:p>
            <a:endParaRPr lang="sv-SE" dirty="0"/>
          </a:p>
        </p:txBody>
      </p:sp>
      <p:pic>
        <p:nvPicPr>
          <p:cNvPr id="7" name="Picture 2" descr="http://www.google.com/nexus/img/content/gallery/01_galler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771" y="3337508"/>
            <a:ext cx="3451226" cy="1975099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B306-099F-D54F-9B6F-12703FFD4310}" type="slidenum">
              <a:rPr lang="sv-SE" smtClean="0"/>
              <a:pPr/>
              <a:t>21</a:t>
            </a:fld>
            <a:r>
              <a:rPr lang="sv-SE" smtClean="0"/>
              <a:t>(21)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5290457" y="3679371"/>
            <a:ext cx="3060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Tack för uppmärksamheten!</a:t>
            </a:r>
          </a:p>
          <a:p>
            <a:endParaRPr lang="sv-SE" dirty="0" smtClean="0"/>
          </a:p>
          <a:p>
            <a:r>
              <a:rPr lang="sv-SE" dirty="0" err="1" smtClean="0">
                <a:hlinkClick r:id="rId4"/>
              </a:rPr>
              <a:t>Stefan.Pettersson@miun.se</a:t>
            </a:r>
            <a:endParaRPr lang="sv-SE" dirty="0" smtClean="0"/>
          </a:p>
          <a:p>
            <a:r>
              <a:rPr lang="sv-SE" dirty="0" smtClean="0"/>
              <a:t>070-524 29 09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Widgets</a:t>
            </a:r>
            <a:r>
              <a:rPr lang="sv-SE" dirty="0" smtClean="0"/>
              <a:t> för Android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4215" y="1919579"/>
            <a:ext cx="5478460" cy="3995446"/>
          </a:xfrm>
        </p:spPr>
        <p:txBody>
          <a:bodyPr/>
          <a:lstStyle/>
          <a:p>
            <a:r>
              <a:rPr lang="sv-SE" dirty="0" smtClean="0"/>
              <a:t>En </a:t>
            </a:r>
            <a:r>
              <a:rPr lang="sv-SE" dirty="0" err="1" smtClean="0"/>
              <a:t>Widget</a:t>
            </a:r>
            <a:r>
              <a:rPr lang="sv-SE" dirty="0" smtClean="0"/>
              <a:t> är ett fristående program eller ett tillägg till en </a:t>
            </a:r>
            <a:r>
              <a:rPr lang="sv-SE" dirty="0" err="1" smtClean="0"/>
              <a:t>app</a:t>
            </a:r>
            <a:r>
              <a:rPr lang="sv-SE" dirty="0" smtClean="0"/>
              <a:t> för att lägga direkt på ”skrivbordet”.</a:t>
            </a:r>
          </a:p>
          <a:p>
            <a:pPr lvl="1"/>
            <a:r>
              <a:rPr lang="sv-SE" dirty="0" smtClean="0"/>
              <a:t>Dynamisk uppdatering.</a:t>
            </a:r>
          </a:p>
          <a:p>
            <a:pPr lvl="1"/>
            <a:r>
              <a:rPr lang="sv-SE" dirty="0" smtClean="0"/>
              <a:t>Behöver inte startas utan är alltid på.</a:t>
            </a:r>
          </a:p>
          <a:p>
            <a:pPr lvl="1"/>
            <a:r>
              <a:rPr lang="sv-SE" dirty="0" smtClean="0"/>
              <a:t>En </a:t>
            </a:r>
            <a:r>
              <a:rPr lang="sv-SE" dirty="0" err="1" smtClean="0"/>
              <a:t>app</a:t>
            </a:r>
            <a:r>
              <a:rPr lang="sv-SE" dirty="0" smtClean="0"/>
              <a:t> har ibland en </a:t>
            </a:r>
            <a:r>
              <a:rPr lang="sv-SE" dirty="0" err="1" smtClean="0"/>
              <a:t>widget</a:t>
            </a:r>
            <a:r>
              <a:rPr lang="sv-SE" dirty="0" smtClean="0"/>
              <a:t> som följer med vid installationen.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1022" y="1190625"/>
            <a:ext cx="251102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B306-099F-D54F-9B6F-12703FFD4310}" type="slidenum">
              <a:rPr lang="sv-SE" smtClean="0"/>
              <a:pPr/>
              <a:t>3</a:t>
            </a:fld>
            <a:r>
              <a:rPr lang="sv-SE" smtClean="0"/>
              <a:t>(21)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Var finns </a:t>
            </a:r>
            <a:r>
              <a:rPr lang="sv-SE" dirty="0" err="1" smtClean="0"/>
              <a:t>apparna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4214" y="1919579"/>
            <a:ext cx="7726815" cy="3995446"/>
          </a:xfrm>
        </p:spPr>
        <p:txBody>
          <a:bodyPr/>
          <a:lstStyle/>
          <a:p>
            <a:r>
              <a:rPr lang="sv-SE" dirty="0" smtClean="0"/>
              <a:t>Många plattformar har mobila </a:t>
            </a:r>
            <a:r>
              <a:rPr lang="sv-SE" dirty="0" err="1" smtClean="0"/>
              <a:t>appar</a:t>
            </a:r>
            <a:endParaRPr lang="sv-SE" dirty="0" smtClean="0"/>
          </a:p>
          <a:p>
            <a:pPr lvl="1"/>
            <a:r>
              <a:rPr lang="sv-SE" dirty="0" smtClean="0"/>
              <a:t>Apple: </a:t>
            </a:r>
            <a:r>
              <a:rPr lang="sv-SE" dirty="0" err="1" smtClean="0"/>
              <a:t>App</a:t>
            </a:r>
            <a:r>
              <a:rPr lang="sv-SE" dirty="0" smtClean="0"/>
              <a:t> Store - </a:t>
            </a:r>
            <a:r>
              <a:rPr lang="sv-SE" dirty="0" err="1" smtClean="0"/>
              <a:t>iPhone</a:t>
            </a:r>
            <a:r>
              <a:rPr lang="sv-SE" dirty="0" smtClean="0"/>
              <a:t>, </a:t>
            </a:r>
            <a:r>
              <a:rPr lang="sv-SE" dirty="0" err="1" smtClean="0"/>
              <a:t>iPad</a:t>
            </a:r>
            <a:r>
              <a:rPr lang="sv-SE" dirty="0" smtClean="0"/>
              <a:t>, Apple TV</a:t>
            </a:r>
          </a:p>
          <a:p>
            <a:pPr lvl="1"/>
            <a:r>
              <a:rPr lang="sv-SE" dirty="0" smtClean="0"/>
              <a:t>Google: Android Market - </a:t>
            </a:r>
            <a:r>
              <a:rPr lang="sv-SE" dirty="0" err="1" smtClean="0"/>
              <a:t>Androidtelefoner</a:t>
            </a:r>
            <a:r>
              <a:rPr lang="sv-SE" dirty="0" smtClean="0"/>
              <a:t>, </a:t>
            </a:r>
            <a:r>
              <a:rPr lang="sv-SE" dirty="0" err="1" smtClean="0"/>
              <a:t>androidplattor</a:t>
            </a:r>
            <a:r>
              <a:rPr lang="sv-SE" dirty="0" smtClean="0"/>
              <a:t>, Google TV</a:t>
            </a:r>
          </a:p>
          <a:p>
            <a:pPr lvl="1"/>
            <a:r>
              <a:rPr lang="sv-SE" dirty="0" smtClean="0"/>
              <a:t>Microsoft: Windows </a:t>
            </a:r>
            <a:r>
              <a:rPr lang="sv-SE" dirty="0" err="1" smtClean="0"/>
              <a:t>Marketplace</a:t>
            </a:r>
            <a:endParaRPr lang="sv-SE" dirty="0" smtClean="0"/>
          </a:p>
          <a:p>
            <a:pPr lvl="1"/>
            <a:r>
              <a:rPr lang="sv-SE" dirty="0" smtClean="0"/>
              <a:t>Nokia: </a:t>
            </a:r>
            <a:r>
              <a:rPr lang="sv-SE" dirty="0" err="1" smtClean="0"/>
              <a:t>Ovi</a:t>
            </a:r>
            <a:r>
              <a:rPr lang="sv-SE" dirty="0" smtClean="0"/>
              <a:t> Store</a:t>
            </a:r>
          </a:p>
          <a:p>
            <a:pPr lvl="1"/>
            <a:r>
              <a:rPr lang="sv-SE" dirty="0" smtClean="0"/>
              <a:t>RIM: </a:t>
            </a:r>
            <a:r>
              <a:rPr lang="sv-SE" dirty="0" err="1" smtClean="0"/>
              <a:t>BlackBerry</a:t>
            </a:r>
            <a:r>
              <a:rPr lang="sv-SE" dirty="0" smtClean="0"/>
              <a:t> </a:t>
            </a:r>
            <a:r>
              <a:rPr lang="sv-SE" dirty="0" err="1" smtClean="0"/>
              <a:t>App</a:t>
            </a:r>
            <a:r>
              <a:rPr lang="sv-SE" dirty="0" smtClean="0"/>
              <a:t> World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Apple och Google dominerar marknaden så vi håller oss till dessa plattformar från och med nu.</a:t>
            </a:r>
          </a:p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B306-099F-D54F-9B6F-12703FFD4310}" type="slidenum">
              <a:rPr lang="sv-SE" smtClean="0"/>
              <a:pPr/>
              <a:t>4</a:t>
            </a:fld>
            <a:r>
              <a:rPr lang="sv-SE" smtClean="0"/>
              <a:t>(21)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218926"/>
            <a:ext cx="7217229" cy="68600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Vad krävs för att komma åt dem?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4215" y="1919579"/>
            <a:ext cx="6202814" cy="3995446"/>
          </a:xfrm>
        </p:spPr>
        <p:txBody>
          <a:bodyPr>
            <a:normAutofit lnSpcReduction="10000"/>
          </a:bodyPr>
          <a:lstStyle/>
          <a:p>
            <a:r>
              <a:rPr lang="sv-SE" dirty="0" err="1" smtClean="0"/>
              <a:t>iOS-appar</a:t>
            </a:r>
            <a:r>
              <a:rPr lang="sv-SE" dirty="0" smtClean="0"/>
              <a:t> finns endast i Apples </a:t>
            </a:r>
            <a:r>
              <a:rPr lang="sv-SE" b="1" dirty="0" err="1" smtClean="0"/>
              <a:t>App</a:t>
            </a:r>
            <a:r>
              <a:rPr lang="sv-SE" b="1" dirty="0" smtClean="0"/>
              <a:t> Store</a:t>
            </a:r>
            <a:r>
              <a:rPr lang="sv-SE" dirty="0" smtClean="0"/>
              <a:t>.</a:t>
            </a:r>
          </a:p>
          <a:p>
            <a:pPr lvl="1"/>
            <a:r>
              <a:rPr lang="sv-SE" dirty="0" smtClean="0"/>
              <a:t>Betalning sker via </a:t>
            </a:r>
            <a:r>
              <a:rPr lang="sv-SE" dirty="0" err="1" smtClean="0"/>
              <a:t>iTunes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err="1" smtClean="0"/>
              <a:t>Androidappar</a:t>
            </a:r>
            <a:r>
              <a:rPr lang="sv-SE" dirty="0" smtClean="0"/>
              <a:t> finns främst i Googles </a:t>
            </a:r>
            <a:r>
              <a:rPr lang="sv-SE" b="1" dirty="0" smtClean="0"/>
              <a:t>Android Market</a:t>
            </a:r>
          </a:p>
          <a:p>
            <a:pPr lvl="1"/>
            <a:r>
              <a:rPr lang="sv-SE" dirty="0" smtClean="0"/>
              <a:t>Ett </a:t>
            </a:r>
            <a:r>
              <a:rPr lang="sv-SE" dirty="0" err="1" smtClean="0"/>
              <a:t>googlekonto</a:t>
            </a:r>
            <a:r>
              <a:rPr lang="sv-SE" dirty="0" smtClean="0"/>
              <a:t> (</a:t>
            </a:r>
            <a:r>
              <a:rPr lang="sv-SE" dirty="0" err="1" smtClean="0"/>
              <a:t>gmail</a:t>
            </a:r>
            <a:r>
              <a:rPr lang="sv-SE" dirty="0" smtClean="0"/>
              <a:t>) behövs för att aktivera Android Market och dess funktion i mobilen.</a:t>
            </a:r>
          </a:p>
          <a:p>
            <a:pPr lvl="1"/>
            <a:r>
              <a:rPr lang="sv-SE" dirty="0" err="1" smtClean="0"/>
              <a:t>Androidappar</a:t>
            </a:r>
            <a:r>
              <a:rPr lang="sv-SE" dirty="0" smtClean="0"/>
              <a:t> kan även distribueras fritt eller via andra butiker som till exempel Amazon </a:t>
            </a:r>
            <a:r>
              <a:rPr lang="sv-SE" dirty="0" err="1" smtClean="0"/>
              <a:t>Appstore</a:t>
            </a:r>
            <a:r>
              <a:rPr lang="sv-SE" dirty="0" smtClean="0"/>
              <a:t> i USA.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Tillgång till butikerna finns även via datorn</a:t>
            </a:r>
          </a:p>
          <a:p>
            <a:pPr lvl="1"/>
            <a:r>
              <a:rPr lang="sv-SE" dirty="0" smtClean="0">
                <a:hlinkClick r:id="rId3"/>
              </a:rPr>
              <a:t>http://store.apple.com</a:t>
            </a:r>
            <a:endParaRPr lang="sv-SE" dirty="0" smtClean="0"/>
          </a:p>
          <a:p>
            <a:pPr lvl="1"/>
            <a:r>
              <a:rPr lang="sv-SE" dirty="0" smtClean="0">
                <a:hlinkClick r:id="rId4"/>
              </a:rPr>
              <a:t>https://market.android.com/</a:t>
            </a:r>
            <a:endParaRPr lang="sv-SE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B306-099F-D54F-9B6F-12703FFD4310}" type="slidenum">
              <a:rPr lang="sv-SE" smtClean="0"/>
              <a:pPr/>
              <a:t>5</a:t>
            </a:fld>
            <a:r>
              <a:rPr lang="sv-SE" smtClean="0"/>
              <a:t>(21)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4380"/>
            <a:ext cx="5835014" cy="1150548"/>
          </a:xfrm>
        </p:spPr>
        <p:txBody>
          <a:bodyPr>
            <a:normAutofit/>
          </a:bodyPr>
          <a:lstStyle/>
          <a:p>
            <a:r>
              <a:rPr lang="sv-SE" dirty="0" smtClean="0"/>
              <a:t>Fördelar och nackdelar</a:t>
            </a:r>
            <a:br>
              <a:rPr lang="sv-SE" dirty="0" smtClean="0"/>
            </a:br>
            <a:r>
              <a:rPr lang="sv-SE" sz="2800" dirty="0" err="1" smtClean="0"/>
              <a:t>App</a:t>
            </a:r>
            <a:r>
              <a:rPr lang="sv-SE" sz="2800" dirty="0" smtClean="0"/>
              <a:t> eller webb?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4215" y="1919579"/>
            <a:ext cx="7617956" cy="3995446"/>
          </a:xfrm>
        </p:spPr>
        <p:txBody>
          <a:bodyPr>
            <a:normAutofit fontScale="85000" lnSpcReduction="10000"/>
          </a:bodyPr>
          <a:lstStyle/>
          <a:p>
            <a:r>
              <a:rPr lang="sv-SE" dirty="0" smtClean="0"/>
              <a:t>Fördelar med </a:t>
            </a:r>
            <a:r>
              <a:rPr lang="sv-SE" dirty="0" err="1" smtClean="0"/>
              <a:t>appar</a:t>
            </a:r>
            <a:r>
              <a:rPr lang="sv-SE" dirty="0" smtClean="0"/>
              <a:t>.</a:t>
            </a:r>
          </a:p>
          <a:p>
            <a:pPr lvl="1"/>
            <a:r>
              <a:rPr lang="sv-SE" dirty="0" smtClean="0"/>
              <a:t>En </a:t>
            </a:r>
            <a:r>
              <a:rPr lang="sv-SE" dirty="0" err="1" smtClean="0"/>
              <a:t>app</a:t>
            </a:r>
            <a:r>
              <a:rPr lang="sv-SE" dirty="0" smtClean="0"/>
              <a:t> kan nyttja funktioner i telefonen som adressbok, position och kamera.</a:t>
            </a:r>
          </a:p>
          <a:p>
            <a:pPr lvl="1"/>
            <a:r>
              <a:rPr lang="sv-SE" dirty="0" smtClean="0"/>
              <a:t>Distributionen av en </a:t>
            </a:r>
            <a:r>
              <a:rPr lang="sv-SE" dirty="0" err="1" smtClean="0"/>
              <a:t>app</a:t>
            </a:r>
            <a:r>
              <a:rPr lang="sv-SE" dirty="0" smtClean="0"/>
              <a:t> kan ske via en specifik marknadsplats som Apples </a:t>
            </a:r>
            <a:r>
              <a:rPr lang="sv-SE" dirty="0" err="1" smtClean="0"/>
              <a:t>App</a:t>
            </a:r>
            <a:r>
              <a:rPr lang="sv-SE" dirty="0" smtClean="0"/>
              <a:t> Store eller Android Market.</a:t>
            </a:r>
          </a:p>
          <a:p>
            <a:pPr lvl="1"/>
            <a:r>
              <a:rPr lang="sv-SE" dirty="0" smtClean="0"/>
              <a:t>Lättare att ta betalt för en </a:t>
            </a:r>
            <a:r>
              <a:rPr lang="sv-SE" dirty="0" err="1" smtClean="0"/>
              <a:t>app</a:t>
            </a:r>
            <a:r>
              <a:rPr lang="sv-SE" dirty="0" smtClean="0"/>
              <a:t> via en marknadsplats.</a:t>
            </a:r>
          </a:p>
          <a:p>
            <a:pPr lvl="1"/>
            <a:r>
              <a:rPr lang="sv-SE" dirty="0" smtClean="0"/>
              <a:t>En </a:t>
            </a:r>
            <a:r>
              <a:rPr lang="sv-SE" dirty="0" err="1" smtClean="0"/>
              <a:t>app</a:t>
            </a:r>
            <a:r>
              <a:rPr lang="sv-SE" dirty="0" smtClean="0"/>
              <a:t> kan fungera fristående och utan internetkoppling.</a:t>
            </a:r>
          </a:p>
          <a:p>
            <a:pPr lvl="1"/>
            <a:r>
              <a:rPr lang="sv-SE" dirty="0" smtClean="0"/>
              <a:t>En </a:t>
            </a:r>
            <a:r>
              <a:rPr lang="sv-SE" dirty="0" err="1" smtClean="0"/>
              <a:t>app</a:t>
            </a:r>
            <a:r>
              <a:rPr lang="sv-SE" dirty="0" smtClean="0"/>
              <a:t> ger oftast bättre användarupplevelse.</a:t>
            </a:r>
          </a:p>
          <a:p>
            <a:r>
              <a:rPr lang="sv-SE" dirty="0" smtClean="0"/>
              <a:t>Nackdelar med </a:t>
            </a:r>
            <a:r>
              <a:rPr lang="sv-SE" dirty="0" err="1" smtClean="0"/>
              <a:t>appar</a:t>
            </a:r>
            <a:r>
              <a:rPr lang="sv-SE" dirty="0" smtClean="0"/>
              <a:t> och fördelar med en mobil webblösning</a:t>
            </a:r>
          </a:p>
          <a:p>
            <a:pPr lvl="1"/>
            <a:r>
              <a:rPr lang="sv-SE" dirty="0" smtClean="0"/>
              <a:t>Webblösningen använder telefonens webbläsare och behöver inte vara bunden till specifik hårdvara och blir plattformsoberoende.</a:t>
            </a:r>
          </a:p>
          <a:p>
            <a:pPr lvl="1"/>
            <a:r>
              <a:rPr lang="sv-SE" dirty="0" smtClean="0"/>
              <a:t>En </a:t>
            </a:r>
            <a:r>
              <a:rPr lang="sv-SE" dirty="0" err="1" smtClean="0"/>
              <a:t>app</a:t>
            </a:r>
            <a:r>
              <a:rPr lang="sv-SE" dirty="0" smtClean="0"/>
              <a:t> behöver utvecklas för flera plattformar.</a:t>
            </a:r>
          </a:p>
          <a:p>
            <a:pPr lvl="1"/>
            <a:r>
              <a:rPr lang="sv-SE" dirty="0" smtClean="0"/>
              <a:t>En webblösning fungerar direkt och behöver inte laddas ner och installeras.</a:t>
            </a:r>
          </a:p>
          <a:p>
            <a:pPr lvl="1"/>
            <a:r>
              <a:rPr lang="sv-SE" dirty="0" smtClean="0"/>
              <a:t>En </a:t>
            </a:r>
            <a:r>
              <a:rPr lang="sv-SE" dirty="0" err="1" smtClean="0"/>
              <a:t>app</a:t>
            </a:r>
            <a:r>
              <a:rPr lang="sv-SE" dirty="0" smtClean="0"/>
              <a:t> behöver uppdateras av användaren, webblösningen kan uppdateras vid behov av utgivaren.</a:t>
            </a:r>
          </a:p>
          <a:p>
            <a:pPr lvl="1"/>
            <a:r>
              <a:rPr lang="sv-SE" dirty="0" smtClean="0"/>
              <a:t>Hybridlösning finns också med det ”bästa” från båda världar.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B306-099F-D54F-9B6F-12703FFD4310}" type="slidenum">
              <a:rPr lang="sv-SE" smtClean="0"/>
              <a:pPr/>
              <a:t>6</a:t>
            </a:fld>
            <a:r>
              <a:rPr lang="sv-SE" smtClean="0"/>
              <a:t>(21)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3486"/>
            <a:ext cx="5835014" cy="1411442"/>
          </a:xfrm>
        </p:spPr>
        <p:txBody>
          <a:bodyPr>
            <a:normAutofit/>
          </a:bodyPr>
          <a:lstStyle/>
          <a:p>
            <a:pPr algn="ctr"/>
            <a:r>
              <a:rPr lang="sv-SE" dirty="0" smtClean="0"/>
              <a:t>Apple vs Google</a:t>
            </a:r>
            <a:br>
              <a:rPr lang="sv-SE" dirty="0" smtClean="0"/>
            </a:br>
            <a:r>
              <a:rPr lang="sv-SE" dirty="0" smtClean="0"/>
              <a:t>     </a:t>
            </a:r>
            <a:r>
              <a:rPr lang="sv-SE" dirty="0" err="1" smtClean="0"/>
              <a:t>iOS</a:t>
            </a:r>
            <a:r>
              <a:rPr lang="sv-SE" dirty="0" smtClean="0"/>
              <a:t> vs Android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Marknadsandelar</a:t>
            </a:r>
          </a:p>
          <a:p>
            <a:r>
              <a:rPr lang="sv-SE" dirty="0" smtClean="0"/>
              <a:t>Antal tillgängliga </a:t>
            </a:r>
            <a:r>
              <a:rPr lang="sv-SE" dirty="0" err="1" smtClean="0"/>
              <a:t>appar</a:t>
            </a:r>
            <a:endParaRPr lang="sv-SE" dirty="0" smtClean="0"/>
          </a:p>
          <a:p>
            <a:r>
              <a:rPr lang="sv-SE" dirty="0" smtClean="0"/>
              <a:t>Nedladdningar</a:t>
            </a:r>
          </a:p>
          <a:p>
            <a:r>
              <a:rPr lang="sv-SE" dirty="0" smtClean="0"/>
              <a:t>Pengar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B306-099F-D54F-9B6F-12703FFD4310}" type="slidenum">
              <a:rPr lang="sv-SE" smtClean="0"/>
              <a:pPr/>
              <a:t>7</a:t>
            </a:fld>
            <a:r>
              <a:rPr lang="sv-SE" smtClean="0"/>
              <a:t>(21)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7585" y="1632386"/>
            <a:ext cx="7143750" cy="4029075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693146"/>
            <a:ext cx="5835014" cy="68600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Försäljningsandel per kvartal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Stefan Pettersson</a:t>
            </a:r>
            <a:endParaRPr lang="sv-S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B306-099F-D54F-9B6F-12703FFD4310}" type="slidenum">
              <a:rPr lang="sv-SE" smtClean="0"/>
              <a:pPr/>
              <a:t>8</a:t>
            </a:fld>
            <a:r>
              <a:rPr lang="sv-SE" smtClean="0"/>
              <a:t>(21)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11480" y="720090"/>
            <a:ext cx="6915150" cy="624768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Försäljning till alla och nya kunder</a:t>
            </a:r>
            <a:endParaRPr lang="sv-S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2012-02-14</a:t>
            </a:r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smtClean="0"/>
              <a:t>Stefan Pettersson</a:t>
            </a:r>
            <a:endParaRPr lang="sv-SE" dirty="0"/>
          </a:p>
        </p:txBody>
      </p:sp>
      <p:pic>
        <p:nvPicPr>
          <p:cNvPr id="27650" name="Picture 2" descr="http://st.gsmarena.com/vv/newsimg/12/02/android-ios-npd-q4/gsmarena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788" y="1377328"/>
            <a:ext cx="6437132" cy="4565596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B306-099F-D54F-9B6F-12703FFD4310}" type="slidenum">
              <a:rPr lang="sv-SE" smtClean="0"/>
              <a:pPr/>
              <a:t>9</a:t>
            </a:fld>
            <a:r>
              <a:rPr lang="sv-SE" smtClean="0"/>
              <a:t>(21)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UN_Presentation_mall_svensk_2011">
  <a:themeElements>
    <a:clrScheme name="_MIUN">
      <a:dk1>
        <a:sysClr val="windowText" lastClr="000000"/>
      </a:dk1>
      <a:lt1>
        <a:sysClr val="window" lastClr="FFFFFF"/>
      </a:lt1>
      <a:dk2>
        <a:srgbClr val="0065A5"/>
      </a:dk2>
      <a:lt2>
        <a:srgbClr val="FFFFFF"/>
      </a:lt2>
      <a:accent1>
        <a:srgbClr val="DCDCDC"/>
      </a:accent1>
      <a:accent2>
        <a:srgbClr val="EA5906"/>
      </a:accent2>
      <a:accent3>
        <a:srgbClr val="E5310E"/>
      </a:accent3>
      <a:accent4>
        <a:srgbClr val="E7177B"/>
      </a:accent4>
      <a:accent5>
        <a:srgbClr val="3DA434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MIUN_Presentation_mall_svensk_2011</Template>
  <TotalTime>1128</TotalTime>
  <Words>1097</Words>
  <Application>Microsoft Office PowerPoint</Application>
  <PresentationFormat>On-screen Show (4:3)</PresentationFormat>
  <Paragraphs>224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MIUN_Presentation_mall_svensk_2011</vt:lpstr>
      <vt:lpstr>Mobila appar i ett nötskal eller  ”There’s an app for that!”  </vt:lpstr>
      <vt:lpstr>Vad är en app?</vt:lpstr>
      <vt:lpstr>Widgets för Android</vt:lpstr>
      <vt:lpstr>Var finns apparna?</vt:lpstr>
      <vt:lpstr>Vad krävs för att komma åt dem?</vt:lpstr>
      <vt:lpstr>Fördelar och nackdelar App eller webb?</vt:lpstr>
      <vt:lpstr>Apple vs Google      iOS vs Android</vt:lpstr>
      <vt:lpstr>Försäljningsandel per kvartal</vt:lpstr>
      <vt:lpstr>Försäljning till alla och nya kunder</vt:lpstr>
      <vt:lpstr>Antal appar ökar i butikerna</vt:lpstr>
      <vt:lpstr>Slide 11</vt:lpstr>
      <vt:lpstr>Vem tjänar pengar?</vt:lpstr>
      <vt:lpstr>Hur kan Apple tjäna så mycket pengar? </vt:lpstr>
      <vt:lpstr>Hur kan Apple tjäna så mycket pengar? </vt:lpstr>
      <vt:lpstr>Vad finns det för appar?</vt:lpstr>
      <vt:lpstr>Slide 16</vt:lpstr>
      <vt:lpstr>Mest nedladdade appar 2011</vt:lpstr>
      <vt:lpstr>Hur skapas en app?</vt:lpstr>
      <vt:lpstr>Säkerheten</vt:lpstr>
      <vt:lpstr>Att tänka på vid nedladdning</vt:lpstr>
      <vt:lpstr>Demo</vt:lpstr>
    </vt:vector>
  </TitlesOfParts>
  <Company>Mittuniversitetet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Leif Wiik</dc:creator>
  <cp:lastModifiedBy>Leif Wiik</cp:lastModifiedBy>
  <cp:revision>140</cp:revision>
  <dcterms:created xsi:type="dcterms:W3CDTF">2012-02-07T08:08:20Z</dcterms:created>
  <dcterms:modified xsi:type="dcterms:W3CDTF">2012-02-21T15:36:07Z</dcterms:modified>
</cp:coreProperties>
</file>