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66" r:id="rId3"/>
    <p:sldId id="263" r:id="rId4"/>
    <p:sldId id="264" r:id="rId5"/>
    <p:sldId id="265" r:id="rId6"/>
    <p:sldId id="262" r:id="rId7"/>
    <p:sldId id="259" r:id="rId8"/>
    <p:sldId id="261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78929-2E7B-4014-BD65-DC853CC5DD02}" type="datetimeFigureOut">
              <a:rPr lang="sv-SE" smtClean="0"/>
              <a:pPr/>
              <a:t>2011-11-10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FFC38-B6E8-4B15-A235-B472C92DF08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B3E815-C54A-40B9-B4D4-D6291E2FA3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FFC38-B6E8-4B15-A235-B472C92DF081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sv-SE" smtClean="0"/>
              <a:t>F2. programmeringsteknik och Matlab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sv-SE" smtClean="0"/>
              <a:t>2005-09-08</a:t>
            </a:r>
          </a:p>
        </p:txBody>
      </p:sp>
      <p:sp>
        <p:nvSpPr>
          <p:cNvPr id="942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sv-SE" smtClean="0"/>
              <a:t>KTH, NADA, Vahid Mosavat</a:t>
            </a:r>
          </a:p>
        </p:txBody>
      </p:sp>
      <p:sp>
        <p:nvSpPr>
          <p:cNvPr id="942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E5EAD0-7F65-48B9-BEA8-9BDEFFB10D76}" type="slidenum">
              <a:rPr lang="sv-SE" smtClean="0"/>
              <a:pPr/>
              <a:t>3</a:t>
            </a:fld>
            <a:endParaRPr lang="sv-SE" smtClean="0"/>
          </a:p>
        </p:txBody>
      </p:sp>
      <p:sp>
        <p:nvSpPr>
          <p:cNvPr id="942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sv-SE" smtClean="0"/>
              <a:t>F2. programmeringsteknik och Matlab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sv-SE" smtClean="0"/>
              <a:t>2005-09-08</a:t>
            </a:r>
          </a:p>
        </p:txBody>
      </p:sp>
      <p:sp>
        <p:nvSpPr>
          <p:cNvPr id="952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sv-SE" smtClean="0"/>
              <a:t>KTH, NADA, Vahid Mosavat</a:t>
            </a:r>
          </a:p>
        </p:txBody>
      </p:sp>
      <p:sp>
        <p:nvSpPr>
          <p:cNvPr id="952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731027-4843-4DA3-BFE3-DB551F63102C}" type="slidenum">
              <a:rPr lang="sv-SE" smtClean="0"/>
              <a:pPr/>
              <a:t>4</a:t>
            </a:fld>
            <a:endParaRPr lang="sv-SE" smtClean="0"/>
          </a:p>
        </p:txBody>
      </p:sp>
      <p:sp>
        <p:nvSpPr>
          <p:cNvPr id="952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sv-SE" smtClean="0"/>
              <a:t>F2. programmeringsteknik och Matlab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sv-SE" smtClean="0"/>
              <a:t>2005-09-08</a:t>
            </a:r>
          </a:p>
        </p:txBody>
      </p:sp>
      <p:sp>
        <p:nvSpPr>
          <p:cNvPr id="962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sv-SE" smtClean="0"/>
              <a:t>KTH, NADA, Vahid Mosavat</a:t>
            </a:r>
          </a:p>
        </p:txBody>
      </p:sp>
      <p:sp>
        <p:nvSpPr>
          <p:cNvPr id="962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53EAB4-26E8-4AF4-A000-5FF322FF670D}" type="slidenum">
              <a:rPr lang="sv-SE" smtClean="0"/>
              <a:pPr/>
              <a:t>5</a:t>
            </a:fld>
            <a:endParaRPr lang="sv-SE" smtClean="0"/>
          </a:p>
        </p:txBody>
      </p:sp>
      <p:sp>
        <p:nvSpPr>
          <p:cNvPr id="962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FFC38-B6E8-4B15-A235-B472C92DF081}" type="slidenum">
              <a:rPr lang="sv-SE" smtClean="0"/>
              <a:pPr/>
              <a:t>6</a:t>
            </a:fld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2204C2-5EC8-45B7-B274-1627B2676CC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72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FFC38-B6E8-4B15-A235-B472C92DF081}" type="slidenum">
              <a:rPr lang="sv-SE" smtClean="0"/>
              <a:pPr/>
              <a:t>8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2ECF-9AEC-44E8-8CB7-A29B5E268C0B}" type="datetimeFigureOut">
              <a:rPr lang="sv-SE" smtClean="0"/>
              <a:pPr/>
              <a:t>2011-11-10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B06F-D19F-4124-9C20-44CC9C72B0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2ECF-9AEC-44E8-8CB7-A29B5E268C0B}" type="datetimeFigureOut">
              <a:rPr lang="sv-SE" smtClean="0"/>
              <a:pPr/>
              <a:t>2011-11-10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B06F-D19F-4124-9C20-44CC9C72B0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2ECF-9AEC-44E8-8CB7-A29B5E268C0B}" type="datetimeFigureOut">
              <a:rPr lang="sv-SE" smtClean="0"/>
              <a:pPr/>
              <a:t>2011-11-10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B06F-D19F-4124-9C20-44CC9C72B0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2ECF-9AEC-44E8-8CB7-A29B5E268C0B}" type="datetimeFigureOut">
              <a:rPr lang="sv-SE" smtClean="0"/>
              <a:pPr/>
              <a:t>2011-11-10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B06F-D19F-4124-9C20-44CC9C72B0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2ECF-9AEC-44E8-8CB7-A29B5E268C0B}" type="datetimeFigureOut">
              <a:rPr lang="sv-SE" smtClean="0"/>
              <a:pPr/>
              <a:t>2011-11-10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B06F-D19F-4124-9C20-44CC9C72B0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2ECF-9AEC-44E8-8CB7-A29B5E268C0B}" type="datetimeFigureOut">
              <a:rPr lang="sv-SE" smtClean="0"/>
              <a:pPr/>
              <a:t>2011-11-10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B06F-D19F-4124-9C20-44CC9C72B0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2ECF-9AEC-44E8-8CB7-A29B5E268C0B}" type="datetimeFigureOut">
              <a:rPr lang="sv-SE" smtClean="0"/>
              <a:pPr/>
              <a:t>2011-11-10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B06F-D19F-4124-9C20-44CC9C72B0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2ECF-9AEC-44E8-8CB7-A29B5E268C0B}" type="datetimeFigureOut">
              <a:rPr lang="sv-SE" smtClean="0"/>
              <a:pPr/>
              <a:t>2011-11-10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B06F-D19F-4124-9C20-44CC9C72B0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2ECF-9AEC-44E8-8CB7-A29B5E268C0B}" type="datetimeFigureOut">
              <a:rPr lang="sv-SE" smtClean="0"/>
              <a:pPr/>
              <a:t>2011-11-10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B06F-D19F-4124-9C20-44CC9C72B0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2ECF-9AEC-44E8-8CB7-A29B5E268C0B}" type="datetimeFigureOut">
              <a:rPr lang="sv-SE" smtClean="0"/>
              <a:pPr/>
              <a:t>2011-11-10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B06F-D19F-4124-9C20-44CC9C72B0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2ECF-9AEC-44E8-8CB7-A29B5E268C0B}" type="datetimeFigureOut">
              <a:rPr lang="sv-SE" smtClean="0"/>
              <a:pPr/>
              <a:t>2011-11-10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B06F-D19F-4124-9C20-44CC9C72B0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92ECF-9AEC-44E8-8CB7-A29B5E268C0B}" type="datetimeFigureOut">
              <a:rPr lang="sv-SE" smtClean="0"/>
              <a:pPr/>
              <a:t>2011-11-10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DB06F-D19F-4124-9C20-44CC9C72B0D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en/2/25/Matlab7.4.p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 plan and deadlines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958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Week 44-45  	- </a:t>
            </a:r>
            <a:r>
              <a:rPr lang="en-US" sz="1800" b="1" dirty="0" smtClean="0"/>
              <a:t>Introduction lectures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b="1" dirty="0" smtClean="0"/>
              <a:t> 		- Start lab: Intro to </a:t>
            </a:r>
            <a:r>
              <a:rPr lang="en-US" sz="1800" b="1" dirty="0" err="1" smtClean="0"/>
              <a:t>Simulink</a:t>
            </a:r>
            <a:r>
              <a:rPr lang="en-US" sz="1800" b="1" dirty="0" smtClean="0"/>
              <a:t>. (About 20 hours of work)</a:t>
            </a:r>
            <a:r>
              <a:rPr lang="en-US" sz="1800" dirty="0" smtClean="0"/>
              <a:t>   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		- </a:t>
            </a:r>
            <a:r>
              <a:rPr lang="en-US" sz="1800" b="1" dirty="0" smtClean="0"/>
              <a:t>Electronic quizzes in </a:t>
            </a:r>
            <a:r>
              <a:rPr lang="en-US" sz="1800" b="1" dirty="0" err="1" smtClean="0"/>
              <a:t>webct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		- Choose a standard and en existing model to simulate</a:t>
            </a:r>
            <a:endParaRPr lang="en-US" sz="6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Week 46  	- </a:t>
            </a:r>
            <a:r>
              <a:rPr lang="en-US" sz="1800" b="1" dirty="0" smtClean="0"/>
              <a:t>Assignment 1 (homework problem).</a:t>
            </a:r>
            <a:br>
              <a:rPr lang="en-US" sz="1800" b="1" dirty="0" smtClean="0"/>
            </a:br>
            <a:r>
              <a:rPr lang="en-US" sz="1800" b="1" dirty="0" smtClean="0"/>
              <a:t>		- Conclude lab (demonstrate to teachers)</a:t>
            </a:r>
            <a:endParaRPr lang="en-US" sz="2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Week 47-48  	- </a:t>
            </a:r>
            <a:r>
              <a:rPr lang="en-US" sz="1800" b="1" dirty="0" smtClean="0"/>
              <a:t>Present chapter 2 for class: Theory study – present a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b="1" dirty="0" smtClean="0"/>
              <a:t> 		standard and review a research paper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b="1" dirty="0" smtClean="0"/>
              <a:t> 		- Present chapter 3 for class: Model – present an existing 		</a:t>
            </a:r>
            <a:r>
              <a:rPr lang="en-US" sz="1800" b="1" dirty="0" smtClean="0"/>
              <a:t>	simulation </a:t>
            </a:r>
            <a:r>
              <a:rPr lang="en-US" sz="1800" b="1" dirty="0" smtClean="0"/>
              <a:t>model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6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Week 49-50  	- </a:t>
            </a:r>
            <a:r>
              <a:rPr lang="en-US" sz="1800" b="1" dirty="0" smtClean="0"/>
              <a:t>Discuss chapter </a:t>
            </a:r>
            <a:r>
              <a:rPr lang="en-US" sz="1800" b="1" smtClean="0"/>
              <a:t>1 </a:t>
            </a:r>
            <a:r>
              <a:rPr lang="en-US" sz="1800" b="1" smtClean="0"/>
              <a:t>with </a:t>
            </a:r>
            <a:r>
              <a:rPr lang="en-US" sz="1800" b="1" dirty="0" smtClean="0"/>
              <a:t>teachers: Introduction (goal 		</a:t>
            </a:r>
            <a:r>
              <a:rPr lang="en-US" sz="1800" b="1" dirty="0" smtClean="0"/>
              <a:t>	of </a:t>
            </a:r>
            <a:r>
              <a:rPr lang="en-US" sz="1800" b="1" dirty="0" smtClean="0"/>
              <a:t>your project)</a:t>
            </a:r>
            <a:br>
              <a:rPr lang="en-US" sz="1800" b="1" dirty="0" smtClean="0"/>
            </a:br>
            <a:r>
              <a:rPr lang="en-US" sz="1800" b="1" dirty="0" smtClean="0"/>
              <a:t>		- Demonstrate chapter 4: Modifications to an existing 		</a:t>
            </a:r>
            <a:r>
              <a:rPr lang="en-US" sz="1800" b="1" dirty="0" smtClean="0"/>
              <a:t>	simulation </a:t>
            </a:r>
            <a:r>
              <a:rPr lang="en-US" sz="1800" b="1" dirty="0" smtClean="0"/>
              <a:t>model, or a new model that you have built.</a:t>
            </a:r>
            <a:r>
              <a:rPr lang="en-US" sz="10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Week 51-02  	- </a:t>
            </a:r>
            <a:r>
              <a:rPr lang="en-US" sz="1800" b="1" dirty="0" smtClean="0"/>
              <a:t>Demonstrate some simulation results to teachers.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Week </a:t>
            </a:r>
            <a:r>
              <a:rPr lang="en-US" sz="1800" dirty="0" smtClean="0"/>
              <a:t>02-03</a:t>
            </a:r>
            <a:r>
              <a:rPr lang="en-US" sz="1800" dirty="0" smtClean="0"/>
              <a:t> 	- </a:t>
            </a:r>
            <a:r>
              <a:rPr lang="en-US" sz="1800" b="1" dirty="0" smtClean="0"/>
              <a:t>Final</a:t>
            </a:r>
            <a:r>
              <a:rPr lang="en-US" sz="1800" dirty="0" smtClean="0"/>
              <a:t> </a:t>
            </a:r>
            <a:r>
              <a:rPr lang="en-US" sz="1800" b="1" dirty="0" smtClean="0"/>
              <a:t>report and project presentations, </a:t>
            </a:r>
            <a:r>
              <a:rPr lang="en-US" sz="1800" b="1" dirty="0" err="1" smtClean="0"/>
              <a:t>incl</a:t>
            </a:r>
            <a:r>
              <a:rPr lang="en-US" sz="1800" b="1" dirty="0" smtClean="0"/>
              <a:t> chapter 5: </a:t>
            </a:r>
            <a:br>
              <a:rPr lang="en-US" sz="1800" b="1" dirty="0" smtClean="0"/>
            </a:br>
            <a:r>
              <a:rPr lang="en-US" sz="1800" b="1" dirty="0" smtClean="0"/>
              <a:t>		Results, and chapter 6: Conclusions.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v-SE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v-SE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v-SE" sz="1800" dirty="0" smtClean="0"/>
              <a:t>	</a:t>
            </a:r>
            <a:r>
              <a:rPr lang="en-US" sz="24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Suggestions for </a:t>
            </a:r>
            <a:r>
              <a:rPr lang="sv-SE" dirty="0" err="1" smtClean="0"/>
              <a:t>projects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2267744" y="1340766"/>
          <a:ext cx="4320480" cy="5328597"/>
        </p:xfrm>
        <a:graphic>
          <a:graphicData uri="http://schemas.openxmlformats.org/drawingml/2006/table">
            <a:tbl>
              <a:tblPr/>
              <a:tblGrid>
                <a:gridCol w="3456384"/>
                <a:gridCol w="864096"/>
              </a:tblGrid>
              <a:tr h="44100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Suggestions for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Simulink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models or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Matlab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toolboxes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4364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49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ADSL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466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Bluetooth voice transmission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5831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DVB-T (orig. web based sim)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014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IEEE 802.11b PHY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014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IEEE 802.11a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466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IEEE 802.16 (SISO)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49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WCDMA end-to-end PHY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2-3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49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014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CDMA2000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2-3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49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IEEE 802.16 MISO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2-3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49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New Ethernet PHY model 10/100/1000 Mbps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49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ZigBee (Ole Wendland model)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4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GSM call setup / queeing theory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4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Prowler toolbox for WSN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729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RUNE toolbox for trad cellular networks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1003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Digital transmission over </a:t>
                      </a:r>
                      <a:r>
                        <a:rPr lang="sv-SE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audio</a:t>
                      </a:r>
                      <a:endParaRPr lang="sv-SE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sv-SE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Develop</a:t>
                      </a:r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sv-SE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own</a:t>
                      </a:r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sv-SE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model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  <a:p>
                      <a:pPr algn="r" fontAlgn="b"/>
                      <a:r>
                        <a:rPr lang="sv-SE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2-4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49">
                <a:tc>
                  <a:txBody>
                    <a:bodyPr/>
                    <a:lstStyle/>
                    <a:p>
                      <a:pPr algn="l" fontAlgn="t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7200" y="6245225"/>
            <a:ext cx="2133600" cy="476250"/>
          </a:xfrm>
          <a:noFill/>
        </p:spPr>
        <p:txBody>
          <a:bodyPr/>
          <a:lstStyle/>
          <a:p>
            <a:pPr algn="l"/>
            <a:fld id="{D1C5033B-5028-43E1-B85C-90CC50E18644}" type="slidenum">
              <a:rPr lang="sv-SE" smtClean="0">
                <a:latin typeface="Arial" pitchFamily="34" charset="0"/>
              </a:rPr>
              <a:pPr algn="l"/>
              <a:t>3</a:t>
            </a:fld>
            <a:endParaRPr lang="sv-SE" smtClean="0">
              <a:latin typeface="Arial" pitchFamily="34" charset="0"/>
            </a:endParaRPr>
          </a:p>
        </p:txBody>
      </p:sp>
      <p:pic>
        <p:nvPicPr>
          <p:cNvPr id="25603" name="Picture 2" descr="Image:Matlab7.4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1484313"/>
            <a:ext cx="7620000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779838" y="5300663"/>
            <a:ext cx="2146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/>
              <a:t>Command window: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879475" y="3111500"/>
            <a:ext cx="1398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/>
              <a:t>Workspace: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1023938" y="4527550"/>
            <a:ext cx="15922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/>
              <a:t>Command</a:t>
            </a:r>
            <a:br>
              <a:rPr lang="sv-SE"/>
            </a:br>
            <a:r>
              <a:rPr lang="sv-SE"/>
              <a:t>history</a:t>
            </a:r>
            <a:endParaRPr lang="en-US"/>
          </a:p>
        </p:txBody>
      </p:sp>
      <p:sp>
        <p:nvSpPr>
          <p:cNvPr id="2560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This is how MATLAB looks like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7200" y="6245225"/>
            <a:ext cx="2133600" cy="476250"/>
          </a:xfrm>
          <a:noFill/>
        </p:spPr>
        <p:txBody>
          <a:bodyPr/>
          <a:lstStyle/>
          <a:p>
            <a:pPr algn="l"/>
            <a:fld id="{4E7E2CD8-A680-4E66-A5BD-DD56DDB1A4D4}" type="slidenum">
              <a:rPr lang="sv-SE" smtClean="0">
                <a:latin typeface="Arial" pitchFamily="34" charset="0"/>
              </a:rPr>
              <a:pPr algn="l"/>
              <a:t>4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3200" smtClean="0"/>
              <a:t>More MATLAB windows</a:t>
            </a:r>
          </a:p>
        </p:txBody>
      </p:sp>
      <p:pic>
        <p:nvPicPr>
          <p:cNvPr id="26628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27538" y="1268413"/>
            <a:ext cx="3240087" cy="1862137"/>
          </a:xfrm>
        </p:spPr>
      </p:pic>
      <p:pic>
        <p:nvPicPr>
          <p:cNvPr id="26629" name="Picture 4" descr="rc_mainimage_wl_3083"/>
          <p:cNvPicPr>
            <a:picLocks noChangeAspect="1" noChangeArrowheads="1"/>
          </p:cNvPicPr>
          <p:nvPr/>
        </p:nvPicPr>
        <p:blipFill>
          <a:blip r:embed="rId4" cstate="print"/>
          <a:srcRect b="19131"/>
          <a:stretch>
            <a:fillRect/>
          </a:stretch>
        </p:blipFill>
        <p:spPr bwMode="auto">
          <a:xfrm>
            <a:off x="539750" y="1370013"/>
            <a:ext cx="3436938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1187450" y="2133600"/>
            <a:ext cx="215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/>
              <a:t>Figure window</a:t>
            </a:r>
            <a:endParaRPr lang="en-US"/>
          </a:p>
        </p:txBody>
      </p:sp>
      <p:pic>
        <p:nvPicPr>
          <p:cNvPr id="26631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638" y="3141663"/>
            <a:ext cx="4752975" cy="324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4932363" y="5300663"/>
            <a:ext cx="177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/>
              <a:t>M-file editor</a:t>
            </a:r>
            <a:endParaRPr lang="sv-SE" b="1">
              <a:latin typeface="Courier" pitchFamily="49" charset="0"/>
            </a:endParaRPr>
          </a:p>
        </p:txBody>
      </p:sp>
      <p:sp>
        <p:nvSpPr>
          <p:cNvPr id="26633" name="Text Box 8"/>
          <p:cNvSpPr txBox="1">
            <a:spLocks noChangeArrowheads="1"/>
          </p:cNvSpPr>
          <p:nvPr/>
        </p:nvSpPr>
        <p:spPr bwMode="auto">
          <a:xfrm>
            <a:off x="5364163" y="2420938"/>
            <a:ext cx="1760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/>
              <a:t>Array editor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7200" y="6245225"/>
            <a:ext cx="2133600" cy="476250"/>
          </a:xfrm>
          <a:noFill/>
        </p:spPr>
        <p:txBody>
          <a:bodyPr/>
          <a:lstStyle/>
          <a:p>
            <a:pPr algn="l"/>
            <a:fld id="{0BDB7254-7D2B-4FA6-BD3D-BF9654EC062D}" type="slidenum">
              <a:rPr lang="sv-SE" smtClean="0">
                <a:latin typeface="Arial" pitchFamily="34" charset="0"/>
              </a:rPr>
              <a:pPr algn="l"/>
              <a:t>5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How to get help in MATLAB?</a:t>
            </a:r>
          </a:p>
        </p:txBody>
      </p:sp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3" cstate="print"/>
          <a:srcRect l="40402" t="15501" r="1355" b="60104"/>
          <a:stretch>
            <a:fillRect/>
          </a:stretch>
        </p:blipFill>
        <p:spPr bwMode="auto">
          <a:xfrm>
            <a:off x="468313" y="1341438"/>
            <a:ext cx="7488237" cy="22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5508625" y="1268413"/>
            <a:ext cx="3240088" cy="923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b="1">
                <a:latin typeface="Courier" pitchFamily="49" charset="0"/>
              </a:rPr>
              <a:t>help </a:t>
            </a:r>
            <a:r>
              <a:rPr lang="sv-SE" b="1" i="1">
                <a:latin typeface="Courier" pitchFamily="49" charset="0"/>
              </a:rPr>
              <a:t>functionsname</a:t>
            </a:r>
          </a:p>
          <a:p>
            <a:endParaRPr lang="sv-SE" b="1" i="1">
              <a:latin typeface="Courier" pitchFamily="49" charset="0"/>
            </a:endParaRPr>
          </a:p>
          <a:p>
            <a:r>
              <a:rPr lang="en-US"/>
              <a:t>Shows unformatted text</a:t>
            </a:r>
            <a:endParaRPr lang="sv-SE"/>
          </a:p>
        </p:txBody>
      </p:sp>
      <p:pic>
        <p:nvPicPr>
          <p:cNvPr id="27654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3357563"/>
            <a:ext cx="6767513" cy="339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4995863" y="4824413"/>
            <a:ext cx="3159125" cy="1200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b="1">
                <a:latin typeface="Courier" pitchFamily="49" charset="0"/>
              </a:rPr>
              <a:t>doc </a:t>
            </a:r>
            <a:r>
              <a:rPr lang="sv-SE" b="1" i="1">
                <a:latin typeface="Courier" pitchFamily="49" charset="0"/>
              </a:rPr>
              <a:t>funktionsnamn</a:t>
            </a:r>
          </a:p>
          <a:p>
            <a:endParaRPr lang="en-US"/>
          </a:p>
          <a:p>
            <a:r>
              <a:rPr lang="en-US"/>
              <a:t>Shows HTML documentation</a:t>
            </a:r>
          </a:p>
          <a:p>
            <a:r>
              <a:rPr lang="en-US"/>
              <a:t> in a browser</a:t>
            </a:r>
            <a:endParaRPr lang="sv-SE" i="1">
              <a:latin typeface="Courier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MATLAB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b="1" i="1" dirty="0" err="1" smtClean="0"/>
              <a:t>Matlab</a:t>
            </a:r>
            <a:r>
              <a:rPr lang="en-US" b="1" i="1" dirty="0" smtClean="0"/>
              <a:t> and </a:t>
            </a:r>
            <a:r>
              <a:rPr lang="en-US" b="1" i="1" dirty="0" err="1" smtClean="0"/>
              <a:t>Simulink</a:t>
            </a:r>
            <a:endParaRPr lang="en-US" b="1" i="1" dirty="0" smtClean="0"/>
          </a:p>
          <a:p>
            <a:pPr>
              <a:buNone/>
            </a:pPr>
            <a:r>
              <a:rPr lang="en-US" b="1" dirty="0" smtClean="0"/>
              <a:t>MATLAB</a:t>
            </a:r>
            <a:r>
              <a:rPr lang="en-US" dirty="0" smtClean="0"/>
              <a:t> – Matrix Laboratory.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err="1" smtClean="0"/>
              <a:t>Simulink</a:t>
            </a:r>
            <a:r>
              <a:rPr lang="en-US" dirty="0" smtClean="0"/>
              <a:t> – A graphically programmed data-flow oriented tool within </a:t>
            </a:r>
            <a:r>
              <a:rPr lang="en-US" dirty="0" err="1" smtClean="0"/>
              <a:t>Matlab</a:t>
            </a:r>
            <a:r>
              <a:rPr lang="en-US" dirty="0" smtClean="0"/>
              <a:t> for modeling and analysis of dynamic systems.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err="1" smtClean="0"/>
              <a:t>Matlab</a:t>
            </a:r>
            <a:r>
              <a:rPr lang="en-US" b="1" dirty="0" smtClean="0"/>
              <a:t> function</a:t>
            </a:r>
            <a:r>
              <a:rPr lang="en-US" dirty="0" smtClean="0"/>
              <a:t> - .m-file that starts with the reserved word “function”. May also be an internal function or a compiled function. A </a:t>
            </a:r>
            <a:r>
              <a:rPr lang="en-US" dirty="0" err="1" smtClean="0"/>
              <a:t>Matlab</a:t>
            </a:r>
            <a:r>
              <a:rPr lang="en-US" dirty="0" smtClean="0"/>
              <a:t> function has its own workspace for local arrays (variables).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err="1" smtClean="0"/>
              <a:t>Matlab</a:t>
            </a:r>
            <a:r>
              <a:rPr lang="en-US" b="1" dirty="0" smtClean="0"/>
              <a:t> script</a:t>
            </a:r>
            <a:r>
              <a:rPr lang="en-US" dirty="0" smtClean="0"/>
              <a:t> – .m-file that does not include a function header. Affects arrays (variables) in the base workspace.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smtClean="0"/>
              <a:t>Toolbox</a:t>
            </a:r>
            <a:r>
              <a:rPr lang="en-US" dirty="0" smtClean="0"/>
              <a:t> – a set of </a:t>
            </a:r>
            <a:r>
              <a:rPr lang="en-US" dirty="0" err="1" smtClean="0"/>
              <a:t>Matlab</a:t>
            </a:r>
            <a:r>
              <a:rPr lang="en-US" dirty="0" smtClean="0"/>
              <a:t>-functions and scripts,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err="1" smtClean="0"/>
              <a:t>Blockset</a:t>
            </a:r>
            <a:r>
              <a:rPr lang="en-US" dirty="0" smtClean="0"/>
              <a:t> – a library of </a:t>
            </a:r>
            <a:r>
              <a:rPr lang="en-US" dirty="0" err="1" smtClean="0"/>
              <a:t>Simulink</a:t>
            </a:r>
            <a:r>
              <a:rPr lang="en-US" dirty="0" smtClean="0"/>
              <a:t> models.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smtClean="0"/>
              <a:t>Array</a:t>
            </a:r>
            <a:r>
              <a:rPr lang="en-US" dirty="0" smtClean="0"/>
              <a:t> – A variable in </a:t>
            </a:r>
            <a:r>
              <a:rPr lang="en-US" dirty="0" err="1" smtClean="0"/>
              <a:t>Matlab</a:t>
            </a:r>
            <a:r>
              <a:rPr lang="en-US" dirty="0" smtClean="0"/>
              <a:t>. An array may be</a:t>
            </a:r>
          </a:p>
          <a:p>
            <a:pPr>
              <a:buNone/>
            </a:pPr>
            <a:r>
              <a:rPr lang="en-US" dirty="0" smtClean="0"/>
              <a:t>-                                         a scalar (</a:t>
            </a:r>
            <a:r>
              <a:rPr lang="en-US" dirty="0" err="1" smtClean="0"/>
              <a:t>singel</a:t>
            </a:r>
            <a:r>
              <a:rPr lang="en-US" dirty="0" smtClean="0"/>
              <a:t> element),</a:t>
            </a:r>
          </a:p>
          <a:p>
            <a:pPr>
              <a:buNone/>
            </a:pPr>
            <a:r>
              <a:rPr lang="en-US" dirty="0" smtClean="0"/>
              <a:t>-                                         a row vector (1 by N elements),</a:t>
            </a:r>
          </a:p>
          <a:p>
            <a:pPr>
              <a:buNone/>
            </a:pPr>
            <a:r>
              <a:rPr lang="en-US" dirty="0" smtClean="0"/>
              <a:t>-                                         a column vector (N by 1 elements),</a:t>
            </a:r>
          </a:p>
          <a:p>
            <a:pPr>
              <a:buNone/>
            </a:pPr>
            <a:r>
              <a:rPr lang="en-US" dirty="0" smtClean="0"/>
              <a:t>-                                         a matrix (M by N elements, i.e. a 2D array),</a:t>
            </a:r>
          </a:p>
          <a:p>
            <a:pPr>
              <a:buNone/>
            </a:pPr>
            <a:r>
              <a:rPr lang="en-US" dirty="0" smtClean="0"/>
              <a:t>-                                         a multidimensional array (for example 3D array, </a:t>
            </a:r>
            <a:r>
              <a:rPr lang="en-US" dirty="0" err="1" smtClean="0"/>
              <a:t>concisting</a:t>
            </a:r>
            <a:r>
              <a:rPr lang="en-US" dirty="0" smtClean="0"/>
              <a:t> of K pages, where each page is an M by N matrix),</a:t>
            </a:r>
          </a:p>
          <a:p>
            <a:pPr>
              <a:buNone/>
            </a:pPr>
            <a:r>
              <a:rPr lang="en-US" dirty="0" smtClean="0"/>
              <a:t>-                                         a </a:t>
            </a:r>
            <a:r>
              <a:rPr lang="en-US" dirty="0" err="1" smtClean="0"/>
              <a:t>struct</a:t>
            </a:r>
            <a:r>
              <a:rPr lang="en-US" dirty="0" smtClean="0"/>
              <a:t> (consisting of named fields, where each field is an array. For example, the </a:t>
            </a:r>
            <a:r>
              <a:rPr lang="en-US" dirty="0" err="1" smtClean="0"/>
              <a:t>struct</a:t>
            </a:r>
            <a:r>
              <a:rPr lang="en-US" dirty="0" smtClean="0"/>
              <a:t> a may consist of the fields </a:t>
            </a:r>
            <a:r>
              <a:rPr lang="en-US" dirty="0" err="1" smtClean="0"/>
              <a:t>a.b</a:t>
            </a:r>
            <a:r>
              <a:rPr lang="en-US" dirty="0" smtClean="0"/>
              <a:t> and </a:t>
            </a:r>
            <a:r>
              <a:rPr lang="en-US" dirty="0" err="1" smtClean="0"/>
              <a:t>a.c</a:t>
            </a:r>
            <a:r>
              <a:rPr lang="en-US" dirty="0" smtClean="0"/>
              <a:t>.)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The elements in an array can be real valued or complex valued.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smtClean="0"/>
              <a:t>Base workspace</a:t>
            </a:r>
            <a:r>
              <a:rPr lang="en-US" dirty="0" smtClean="0"/>
              <a:t> –  The arrays (variables) that are seen from the command line, or from a </a:t>
            </a:r>
            <a:r>
              <a:rPr lang="en-US" dirty="0" err="1" smtClean="0"/>
              <a:t>Matlab</a:t>
            </a:r>
            <a:r>
              <a:rPr lang="en-US" dirty="0" smtClean="0"/>
              <a:t> script, but not from a </a:t>
            </a:r>
            <a:r>
              <a:rPr lang="en-US" dirty="0" err="1" smtClean="0"/>
              <a:t>Matlab</a:t>
            </a:r>
            <a:r>
              <a:rPr lang="en-US" dirty="0" smtClean="0"/>
              <a:t> function.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171575"/>
          </a:xfrm>
        </p:spPr>
        <p:txBody>
          <a:bodyPr/>
          <a:lstStyle/>
          <a:p>
            <a:pPr eaLnBrk="1" hangingPunct="1"/>
            <a:r>
              <a:rPr lang="en-US" sz="3200" smtClean="0"/>
              <a:t>SIMULINK</a:t>
            </a:r>
          </a:p>
        </p:txBody>
      </p:sp>
      <p:pic>
        <p:nvPicPr>
          <p:cNvPr id="28675" name="Picture 10" descr="cb_wlan_wl_73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988" y="1789113"/>
            <a:ext cx="8340725" cy="487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Text Box 11"/>
          <p:cNvSpPr txBox="1">
            <a:spLocks noChangeArrowheads="1"/>
          </p:cNvSpPr>
          <p:nvPr/>
        </p:nvSpPr>
        <p:spPr bwMode="auto">
          <a:xfrm>
            <a:off x="6135688" y="1412875"/>
            <a:ext cx="2757487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400"/>
              <a:t>SIMULINK: Toolbox in Matlab</a:t>
            </a:r>
          </a:p>
          <a:p>
            <a:r>
              <a:rPr lang="sv-SE" sz="1400"/>
              <a:t>that allows graphical data-flow oriented programming.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Simulink</a:t>
            </a:r>
            <a:r>
              <a:rPr lang="sv-SE" dirty="0" smtClean="0"/>
              <a:t> </a:t>
            </a:r>
            <a:r>
              <a:rPr lang="sv-SE" dirty="0" err="1" smtClean="0"/>
              <a:t>terminology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1">
              <a:buNone/>
            </a:pPr>
            <a:r>
              <a:rPr lang="en-US" b="1" dirty="0" err="1" smtClean="0"/>
              <a:t>Multirate</a:t>
            </a:r>
            <a:r>
              <a:rPr lang="en-US" b="1" dirty="0" smtClean="0"/>
              <a:t> model</a:t>
            </a:r>
            <a:r>
              <a:rPr lang="en-US" dirty="0" smtClean="0"/>
              <a:t> = A </a:t>
            </a:r>
            <a:r>
              <a:rPr lang="en-US" dirty="0" err="1" smtClean="0"/>
              <a:t>Simulink</a:t>
            </a:r>
            <a:r>
              <a:rPr lang="en-US" dirty="0" smtClean="0"/>
              <a:t> model that contains signals with different sample times, for example different bit rates.</a:t>
            </a:r>
          </a:p>
          <a:p>
            <a:pPr lvl="1">
              <a:buNone/>
            </a:pPr>
            <a:r>
              <a:rPr lang="en-US" dirty="0" smtClean="0"/>
              <a:t> </a:t>
            </a:r>
          </a:p>
          <a:p>
            <a:pPr lvl="1">
              <a:buNone/>
            </a:pPr>
            <a:r>
              <a:rPr lang="en-US" b="1" dirty="0" smtClean="0"/>
              <a:t>Sample time</a:t>
            </a:r>
            <a:r>
              <a:rPr lang="en-US" dirty="0" smtClean="0"/>
              <a:t> = Updating a signal integer multiples of a fixed time interval called the sample time </a:t>
            </a:r>
          </a:p>
          <a:p>
            <a:pPr lvl="1">
              <a:buNone/>
            </a:pPr>
            <a:r>
              <a:rPr lang="en-US" dirty="0" smtClean="0"/>
              <a:t> </a:t>
            </a:r>
          </a:p>
          <a:p>
            <a:pPr lvl="1">
              <a:buNone/>
            </a:pPr>
            <a:r>
              <a:rPr lang="en-US" b="1" dirty="0" smtClean="0"/>
              <a:t>Samples per frame</a:t>
            </a:r>
            <a:r>
              <a:rPr lang="en-US" dirty="0" smtClean="0"/>
              <a:t> = How many samples each frame contains.</a:t>
            </a:r>
          </a:p>
          <a:p>
            <a:pPr lvl="1">
              <a:buNone/>
            </a:pPr>
            <a:r>
              <a:rPr lang="en-US" dirty="0" smtClean="0"/>
              <a:t> </a:t>
            </a:r>
          </a:p>
          <a:p>
            <a:pPr lvl="1">
              <a:buNone/>
            </a:pPr>
            <a:r>
              <a:rPr lang="en-US" b="1" dirty="0" smtClean="0"/>
              <a:t>Sample time</a:t>
            </a:r>
            <a:r>
              <a:rPr lang="en-US" dirty="0" smtClean="0"/>
              <a:t> = Frame period / Samples per frame</a:t>
            </a:r>
          </a:p>
          <a:p>
            <a:pPr lvl="1">
              <a:buNone/>
            </a:pPr>
            <a:r>
              <a:rPr lang="en-US" dirty="0" smtClean="0"/>
              <a:t> </a:t>
            </a:r>
          </a:p>
          <a:p>
            <a:pPr lvl="1">
              <a:buNone/>
            </a:pPr>
            <a:r>
              <a:rPr lang="en-US" b="1" dirty="0" smtClean="0"/>
              <a:t>A Frame </a:t>
            </a:r>
            <a:r>
              <a:rPr lang="en-US" dirty="0" smtClean="0"/>
              <a:t>is a block of values, representing for example a sequence or samples, combined into a vector. Frame-based simulation may result in faster simulation time than sample-based simulation.</a:t>
            </a:r>
          </a:p>
          <a:p>
            <a:pPr lvl="1">
              <a:buNone/>
            </a:pPr>
            <a:r>
              <a:rPr lang="en-US" dirty="0" smtClean="0"/>
              <a:t> </a:t>
            </a:r>
          </a:p>
          <a:p>
            <a:pPr lvl="1">
              <a:buNone/>
            </a:pPr>
            <a:r>
              <a:rPr lang="en-US" dirty="0" smtClean="0"/>
              <a:t>In </a:t>
            </a:r>
            <a:r>
              <a:rPr lang="en-US" b="1" dirty="0" smtClean="0"/>
              <a:t>sample-based </a:t>
            </a:r>
            <a:r>
              <a:rPr lang="en-US" dirty="0" smtClean="0"/>
              <a:t>processing a system of blocks is simulated for one sample at a time.</a:t>
            </a:r>
          </a:p>
          <a:p>
            <a:pPr lvl="1">
              <a:buNone/>
            </a:pPr>
            <a:r>
              <a:rPr lang="en-US" dirty="0" smtClean="0"/>
              <a:t> </a:t>
            </a:r>
          </a:p>
          <a:p>
            <a:pPr lvl="1">
              <a:buNone/>
            </a:pPr>
            <a:r>
              <a:rPr lang="en-US" dirty="0" smtClean="0"/>
              <a:t>In </a:t>
            </a:r>
            <a:r>
              <a:rPr lang="en-US" b="1" dirty="0" smtClean="0"/>
              <a:t>frame-based</a:t>
            </a:r>
            <a:r>
              <a:rPr lang="en-US" dirty="0" smtClean="0"/>
              <a:t> processing, all of the samples in a frame are processed before next block is simulated.</a:t>
            </a:r>
          </a:p>
          <a:p>
            <a:pPr lvl="1">
              <a:buNone/>
            </a:pPr>
            <a:r>
              <a:rPr lang="en-US" dirty="0" smtClean="0"/>
              <a:t> </a:t>
            </a:r>
          </a:p>
          <a:p>
            <a:pPr lvl="1">
              <a:buNone/>
            </a:pPr>
            <a:r>
              <a:rPr lang="en-US" dirty="0" smtClean="0"/>
              <a:t>A </a:t>
            </a:r>
            <a:r>
              <a:rPr lang="en-US" b="1" dirty="0" smtClean="0"/>
              <a:t>triggered sub-system</a:t>
            </a:r>
            <a:r>
              <a:rPr lang="en-US" dirty="0" smtClean="0"/>
              <a:t> may sample a signal at asynchronous instants or events rather than at a fixed sample rate.</a:t>
            </a:r>
          </a:p>
          <a:p>
            <a:pPr lvl="1"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16869</TotalTime>
  <Words>209</Words>
  <Application>Microsoft Office PowerPoint</Application>
  <PresentationFormat>Bildspel på skärmen (4:3)</PresentationFormat>
  <Paragraphs>129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Office-tema</vt:lpstr>
      <vt:lpstr>Time plan and deadlines</vt:lpstr>
      <vt:lpstr>Suggestions for projects</vt:lpstr>
      <vt:lpstr>This is how MATLAB looks like</vt:lpstr>
      <vt:lpstr>More MATLAB windows</vt:lpstr>
      <vt:lpstr>How to get help in MATLAB?</vt:lpstr>
      <vt:lpstr>MATLAB</vt:lpstr>
      <vt:lpstr>SIMULINK</vt:lpstr>
      <vt:lpstr>Simulink terminology</vt:lpstr>
    </vt:vector>
  </TitlesOfParts>
  <Company>Mittuniversitetet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Timetable</dc:title>
  <dc:creator>Magnus Eriksson</dc:creator>
  <cp:lastModifiedBy>Magnus Eriksson</cp:lastModifiedBy>
  <cp:revision>4</cp:revision>
  <dcterms:created xsi:type="dcterms:W3CDTF">2010-12-10T12:16:50Z</dcterms:created>
  <dcterms:modified xsi:type="dcterms:W3CDTF">2011-11-21T17:03:42Z</dcterms:modified>
</cp:coreProperties>
</file>