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256" r:id="rId3"/>
    <p:sldId id="258" r:id="rId4"/>
    <p:sldId id="259" r:id="rId5"/>
    <p:sldId id="262" r:id="rId6"/>
    <p:sldId id="278" r:id="rId7"/>
    <p:sldId id="261" r:id="rId8"/>
    <p:sldId id="283" r:id="rId9"/>
    <p:sldId id="288" r:id="rId10"/>
    <p:sldId id="279" r:id="rId11"/>
    <p:sldId id="270" r:id="rId12"/>
    <p:sldId id="276" r:id="rId13"/>
    <p:sldId id="289" r:id="rId14"/>
    <p:sldId id="281" r:id="rId15"/>
    <p:sldId id="285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76" autoAdjust="0"/>
  </p:normalViewPr>
  <p:slideViewPr>
    <p:cSldViewPr snapToGrid="0">
      <p:cViewPr varScale="1">
        <p:scale>
          <a:sx n="69" d="100"/>
          <a:sy n="69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2019-06-17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09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01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2424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79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96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427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67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791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18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03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503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130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2019-06-17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3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un.se/mf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sa.it/english/index" TargetMode="External"/><Relationship Id="rId3" Type="http://schemas.openxmlformats.org/officeDocument/2006/relationships/hyperlink" Target="https://www.unibo.it/en/teaching/course-unit-catalogue?search=True&amp;descrizioneMateria=&amp;codiceAmbito=4&amp;codiceCampus=&amp;codiceTipoCorso=&amp;linguaInsegnamento=&amp;annoAccademico=2018&amp;DescInsegnamentoButton=cerca" TargetMode="External"/><Relationship Id="rId7" Type="http://schemas.openxmlformats.org/officeDocument/2006/relationships/hyperlink" Target="http://www.esigelec.fr/" TargetMode="External"/><Relationship Id="rId2" Type="http://schemas.openxmlformats.org/officeDocument/2006/relationships/hyperlink" Target="https://www.itcarlow.ie/international/eu-students/incoming-students-eu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s-osnabrueck.de/en-international.html" TargetMode="External"/><Relationship Id="rId11" Type="http://schemas.openxmlformats.org/officeDocument/2006/relationships/hyperlink" Target="http://www.bjut.edu.cn/" TargetMode="External"/><Relationship Id="rId5" Type="http://schemas.openxmlformats.org/officeDocument/2006/relationships/hyperlink" Target="https://www.howest.be/en/programmes/english-taught-semester/applied-computer-sciences/course-concept#Course-overview-Applied-Computer-Sciences-Autumn" TargetMode="External"/><Relationship Id="rId10" Type="http://schemas.openxmlformats.org/officeDocument/2006/relationships/hyperlink" Target="http://english.bistu.edu.cn/" TargetMode="External"/><Relationship Id="rId4" Type="http://schemas.openxmlformats.org/officeDocument/2006/relationships/hyperlink" Target="http://www.howest.be/Default.aspx?target=howest&amp;lan=nl&amp;item=316" TargetMode="External"/><Relationship Id="rId9" Type="http://schemas.openxmlformats.org/officeDocument/2006/relationships/hyperlink" Target="https://www.hslu.ch/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un.se/summeruniversity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iun.se/kontakt4" TargetMode="External"/><Relationship Id="rId2" Type="http://schemas.openxmlformats.org/officeDocument/2006/relationships/hyperlink" Target="mailto:Cathrine.Gladh@miun.se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un.se/utlandsstudie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ordtek.net/travel-scholarships-for-student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miun.se/web/guest/erasmusstipendium-for-prakti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 b="21953"/>
          <a:stretch>
            <a:fillRect/>
          </a:stretch>
        </p:blipFill>
        <p:spPr>
          <a:xfrm>
            <a:off x="0" y="3430566"/>
            <a:ext cx="9144000" cy="342000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6945" y="1296649"/>
            <a:ext cx="7668406" cy="823893"/>
          </a:xfrm>
        </p:spPr>
        <p:txBody>
          <a:bodyPr/>
          <a:lstStyle/>
          <a:p>
            <a:r>
              <a:rPr lang="da-DK" dirty="0" smtClean="0"/>
              <a:t>Studera utomlands</a:t>
            </a:r>
            <a:br>
              <a:rPr lang="da-DK" dirty="0" smtClean="0"/>
            </a:br>
            <a:r>
              <a:rPr lang="da-DK" sz="2800" smtClean="0"/>
              <a:t>Informationspass </a:t>
            </a:r>
            <a:r>
              <a:rPr lang="da-DK" sz="2800"/>
              <a:t>1</a:t>
            </a:r>
            <a:r>
              <a:rPr lang="da-DK" sz="2800" smtClean="0"/>
              <a:t>/3 </a:t>
            </a:r>
            <a:r>
              <a:rPr lang="da-DK" sz="2800" dirty="0" smtClean="0"/>
              <a:t>2019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1823" y="574642"/>
            <a:ext cx="7912894" cy="652145"/>
          </a:xfrm>
        </p:spPr>
        <p:txBody>
          <a:bodyPr/>
          <a:lstStyle/>
          <a:p>
            <a:r>
              <a:rPr lang="sv-SE" dirty="0" smtClean="0"/>
              <a:t>Minor </a:t>
            </a:r>
            <a:r>
              <a:rPr lang="sv-SE" dirty="0" err="1" smtClean="0"/>
              <a:t>Field</a:t>
            </a:r>
            <a:r>
              <a:rPr lang="sv-SE" dirty="0" smtClean="0"/>
              <a:t> Studies - MFS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1823" y="1483743"/>
            <a:ext cx="8060171" cy="4787661"/>
          </a:xfrm>
        </p:spPr>
        <p:txBody>
          <a:bodyPr/>
          <a:lstStyle/>
          <a:p>
            <a:r>
              <a:rPr lang="sv-SE" dirty="0" err="1" smtClean="0"/>
              <a:t>Sida-finansierat</a:t>
            </a:r>
            <a:r>
              <a:rPr lang="sv-SE" dirty="0" smtClean="0"/>
              <a:t> stipendium för fältstudier/datainsamling i utvecklingsland</a:t>
            </a:r>
          </a:p>
          <a:p>
            <a:r>
              <a:rPr lang="sv-SE" dirty="0" smtClean="0"/>
              <a:t>Minst 8 sammanhängande veckor</a:t>
            </a:r>
          </a:p>
          <a:p>
            <a:r>
              <a:rPr lang="sv-SE" dirty="0"/>
              <a:t>Stipendium på 27 000 kr per student – ska ses som bidrag som kompletteras med till exempel </a:t>
            </a:r>
            <a:r>
              <a:rPr lang="sv-SE" dirty="0" smtClean="0"/>
              <a:t>studielån</a:t>
            </a:r>
            <a:endParaRPr lang="sv-SE" dirty="0"/>
          </a:p>
          <a:p>
            <a:r>
              <a:rPr lang="sv-SE" dirty="0" smtClean="0"/>
              <a:t>Vem kan söka? </a:t>
            </a:r>
          </a:p>
          <a:p>
            <a:pPr lvl="1"/>
            <a:r>
              <a:rPr lang="sv-SE" dirty="0"/>
              <a:t>Svensk medborgare eller PUT</a:t>
            </a:r>
          </a:p>
          <a:p>
            <a:pPr lvl="1"/>
            <a:r>
              <a:rPr lang="sv-SE" dirty="0" smtClean="0"/>
              <a:t>Studerar vid MIUN</a:t>
            </a:r>
          </a:p>
          <a:p>
            <a:pPr lvl="1"/>
            <a:r>
              <a:rPr lang="sv-SE" dirty="0" smtClean="0"/>
              <a:t>Genomför </a:t>
            </a:r>
            <a:r>
              <a:rPr lang="sv-SE" dirty="0"/>
              <a:t>sitt examensarbete tidigast under termin 6 och har tagit minst 150 högskolepoäng vid utresan. Behöriga är också de som tagit minst 120 högskolepoäng och studerar program där examensarbete endast genomförs under termin 5</a:t>
            </a:r>
            <a:r>
              <a:rPr lang="sv-SE" dirty="0" smtClean="0"/>
              <a:t>.</a:t>
            </a:r>
          </a:p>
          <a:p>
            <a:pPr lvl="1"/>
            <a:r>
              <a:rPr lang="sv-SE" dirty="0"/>
              <a:t>Goda kunskaper i engelska</a:t>
            </a:r>
          </a:p>
          <a:p>
            <a:pPr lvl="1"/>
            <a:r>
              <a:rPr lang="sv-SE" dirty="0"/>
              <a:t>Ej påbörjat forskarstudier</a:t>
            </a:r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38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Övriga kriterier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Fältstudieperiod omfattande minst 8 sammanhängande veckor</a:t>
            </a:r>
          </a:p>
          <a:p>
            <a:r>
              <a:rPr lang="sv-SE" dirty="0" smtClean="0"/>
              <a:t>Två handledare – en i fält, en på MIUN</a:t>
            </a:r>
          </a:p>
          <a:p>
            <a:r>
              <a:rPr lang="sv-SE" dirty="0" smtClean="0"/>
              <a:t>Förberedelsekurs vid Sida Partnership Forum i Härnösand – tre till fyra veckor innan avresa</a:t>
            </a:r>
          </a:p>
          <a:p>
            <a:r>
              <a:rPr lang="sv-SE" dirty="0" err="1" smtClean="0"/>
              <a:t>UHR:s</a:t>
            </a:r>
            <a:r>
              <a:rPr lang="sv-SE" dirty="0" smtClean="0"/>
              <a:t> lista på </a:t>
            </a:r>
            <a:r>
              <a:rPr lang="sv-SE" i="1" dirty="0" smtClean="0"/>
              <a:t>Möjliga samarbetsländer </a:t>
            </a:r>
            <a:r>
              <a:rPr lang="sv-SE" dirty="0" smtClean="0"/>
              <a:t>finns </a:t>
            </a:r>
            <a:r>
              <a:rPr lang="sv-SE" dirty="0"/>
              <a:t>på </a:t>
            </a:r>
            <a:endParaRPr lang="sv-SE" dirty="0" smtClean="0"/>
          </a:p>
          <a:p>
            <a:r>
              <a:rPr lang="sv-SE" dirty="0" smtClean="0">
                <a:hlinkClick r:id="rId2"/>
              </a:rPr>
              <a:t>www.miun.se/mfs</a:t>
            </a:r>
            <a:r>
              <a:rPr lang="sv-SE" dirty="0" smtClean="0"/>
              <a:t>	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94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9002" y="146715"/>
            <a:ext cx="7912894" cy="652145"/>
          </a:xfrm>
        </p:spPr>
        <p:txBody>
          <a:bodyPr/>
          <a:lstStyle/>
          <a:p>
            <a:r>
              <a:rPr lang="en-GB" dirty="0" err="1" smtClean="0"/>
              <a:t>Några</a:t>
            </a:r>
            <a:r>
              <a:rPr lang="en-GB" dirty="0" smtClean="0"/>
              <a:t> </a:t>
            </a:r>
            <a:r>
              <a:rPr lang="en-GB" dirty="0" err="1" smtClean="0"/>
              <a:t>förslag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9002" y="967462"/>
            <a:ext cx="7912894" cy="5223475"/>
          </a:xfrm>
        </p:spPr>
        <p:txBody>
          <a:bodyPr/>
          <a:lstStyle/>
          <a:p>
            <a:r>
              <a:rPr lang="sv-SE" sz="1200" dirty="0" smtClean="0">
                <a:solidFill>
                  <a:srgbClr val="336DA7"/>
                </a:solidFill>
                <a:latin typeface="Gill Sans W01 Medium"/>
                <a:hlinkClick r:id="rId2"/>
              </a:rPr>
              <a:t>IT Carlow, </a:t>
            </a:r>
            <a:r>
              <a:rPr lang="sv-SE" sz="1200" dirty="0" err="1" smtClean="0">
                <a:solidFill>
                  <a:srgbClr val="336DA7"/>
                </a:solidFill>
                <a:latin typeface="Gill Sans W01 Medium"/>
                <a:hlinkClick r:id="rId2"/>
              </a:rPr>
              <a:t>Ireland</a:t>
            </a:r>
            <a:endParaRPr lang="sv-SE" sz="1200" dirty="0" smtClean="0">
              <a:solidFill>
                <a:srgbClr val="336DA7"/>
              </a:solidFill>
              <a:latin typeface="Gill Sans W01 Medium"/>
            </a:endParaRPr>
          </a:p>
          <a:p>
            <a:r>
              <a:rPr lang="sv-SE" sz="1200" dirty="0" smtClean="0">
                <a:solidFill>
                  <a:srgbClr val="336DA7"/>
                </a:solidFill>
                <a:latin typeface="Gill Sans W01 Medium"/>
              </a:rPr>
              <a:t>Bologna, </a:t>
            </a:r>
            <a:r>
              <a:rPr lang="sv-SE" sz="1200" dirty="0" err="1" smtClean="0">
                <a:solidFill>
                  <a:srgbClr val="336DA7"/>
                </a:solidFill>
                <a:latin typeface="Gill Sans W01 Medium"/>
              </a:rPr>
              <a:t>Italy</a:t>
            </a:r>
            <a:r>
              <a:rPr lang="sv-SE" sz="1200" dirty="0" smtClean="0">
                <a:solidFill>
                  <a:srgbClr val="336DA7"/>
                </a:solidFill>
                <a:latin typeface="Gill Sans W01 Medium"/>
              </a:rPr>
              <a:t/>
            </a:r>
            <a:br>
              <a:rPr lang="sv-SE" sz="1200" dirty="0" smtClean="0">
                <a:solidFill>
                  <a:srgbClr val="336DA7"/>
                </a:solidFill>
                <a:latin typeface="Gill Sans W01 Medium"/>
              </a:rPr>
            </a:br>
            <a:r>
              <a:rPr lang="sv-SE" sz="1200" dirty="0" smtClean="0">
                <a:solidFill>
                  <a:srgbClr val="2B2B2B"/>
                </a:solidFill>
                <a:latin typeface="Gill Sans W01 Book"/>
                <a:hlinkClick r:id="rId3"/>
              </a:rPr>
              <a:t>https</a:t>
            </a:r>
            <a:r>
              <a:rPr lang="sv-SE" sz="1200" dirty="0">
                <a:solidFill>
                  <a:srgbClr val="2B2B2B"/>
                </a:solidFill>
                <a:latin typeface="Gill Sans W01 Book"/>
                <a:hlinkClick r:id="rId3"/>
              </a:rPr>
              <a:t>://www.unibo.it/en/teaching/course-unit-catalogue?search=True&amp;descrizioneMateria=&amp;codiceAmbito=4&amp;codiceCampus=&amp;codiceTipoCorso=&amp;linguaInsegnamento=&amp;</a:t>
            </a:r>
            <a:r>
              <a:rPr lang="sv-SE" sz="1200" dirty="0" smtClean="0">
                <a:solidFill>
                  <a:srgbClr val="2B2B2B"/>
                </a:solidFill>
                <a:latin typeface="Gill Sans W01 Book"/>
                <a:hlinkClick r:id="rId3"/>
              </a:rPr>
              <a:t>annoAccademico=2018&amp;DescInsegnamentoButton=cerca</a:t>
            </a:r>
            <a:endParaRPr lang="sv-SE" sz="1200" dirty="0" smtClean="0">
              <a:solidFill>
                <a:srgbClr val="336DA7"/>
              </a:solidFill>
              <a:latin typeface="Gill Sans W01 Medium"/>
              <a:hlinkClick r:id="rId4" tooltip="Howest"/>
            </a:endParaRPr>
          </a:p>
          <a:p>
            <a:r>
              <a:rPr lang="sv-SE" sz="1200" dirty="0" err="1" smtClean="0">
                <a:solidFill>
                  <a:srgbClr val="336DA7"/>
                </a:solidFill>
                <a:latin typeface="Gill Sans W01 Medium"/>
                <a:hlinkClick r:id="rId4" tooltip="Howest"/>
              </a:rPr>
              <a:t>Howest</a:t>
            </a:r>
            <a:r>
              <a:rPr lang="sv-SE" sz="1200" dirty="0" smtClean="0">
                <a:solidFill>
                  <a:srgbClr val="336DA7"/>
                </a:solidFill>
                <a:latin typeface="Gill Sans W01 Medium"/>
                <a:hlinkClick r:id="rId4" tooltip="Howest"/>
              </a:rPr>
              <a:t> 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4" tooltip="Howest"/>
              </a:rPr>
              <a:t>University of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4" tooltip="Howest"/>
              </a:rPr>
              <a:t>Applied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4" tooltip="Howest"/>
              </a:rPr>
              <a:t> Sciences,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4" tooltip="Howest"/>
              </a:rPr>
              <a:t>Kortijk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4" tooltip="Howest"/>
              </a:rPr>
              <a:t> </a:t>
            </a:r>
            <a:r>
              <a:rPr lang="sv-SE" sz="1200" dirty="0" err="1" smtClean="0">
                <a:solidFill>
                  <a:srgbClr val="336DA7"/>
                </a:solidFill>
                <a:latin typeface="Gill Sans W01 Medium"/>
                <a:hlinkClick r:id="rId4" tooltip="Howest"/>
              </a:rPr>
              <a:t>Belgium</a:t>
            </a:r>
            <a:endParaRPr lang="sv-SE" sz="1200" dirty="0" smtClean="0">
              <a:solidFill>
                <a:srgbClr val="336DA7"/>
              </a:solidFill>
              <a:latin typeface="Gill Sans W01 Medium"/>
            </a:endParaRPr>
          </a:p>
          <a:p>
            <a:pPr marL="0" indent="0">
              <a:buNone/>
            </a:pPr>
            <a:r>
              <a:rPr lang="sv-SE" sz="1200" dirty="0" smtClean="0">
                <a:solidFill>
                  <a:srgbClr val="2B2B2B"/>
                </a:solidFill>
                <a:latin typeface="Gill Sans W01 Book"/>
                <a:hlinkClick r:id="rId5"/>
              </a:rPr>
              <a:t>https</a:t>
            </a:r>
            <a:r>
              <a:rPr lang="sv-SE" sz="1200" dirty="0">
                <a:solidFill>
                  <a:srgbClr val="2B2B2B"/>
                </a:solidFill>
                <a:latin typeface="Gill Sans W01 Book"/>
                <a:hlinkClick r:id="rId5"/>
              </a:rPr>
              <a:t>://</a:t>
            </a:r>
            <a:r>
              <a:rPr lang="sv-SE" sz="1200" dirty="0" smtClean="0">
                <a:solidFill>
                  <a:srgbClr val="2B2B2B"/>
                </a:solidFill>
                <a:latin typeface="Gill Sans W01 Book"/>
                <a:hlinkClick r:id="rId5"/>
              </a:rPr>
              <a:t>www.howest.be/en/programmes/english-taught-semester/applied-computer-sciences/course-concept#Course-overview-Applied-Computer-Sciences-Autumn</a:t>
            </a:r>
            <a:endParaRPr lang="sv-SE" sz="1200" dirty="0" smtClean="0">
              <a:solidFill>
                <a:srgbClr val="2B2B2B"/>
              </a:solidFill>
              <a:latin typeface="Gill Sans W01 Book"/>
            </a:endParaRPr>
          </a:p>
          <a:p>
            <a:r>
              <a:rPr lang="sv-SE" sz="1200" dirty="0" err="1" smtClean="0">
                <a:solidFill>
                  <a:srgbClr val="336DA7"/>
                </a:solidFill>
                <a:latin typeface="Gill Sans W01 Medium"/>
                <a:hlinkClick r:id="rId6" tooltip="Osnabrueck"/>
              </a:rPr>
              <a:t>Osnabrueck</a:t>
            </a:r>
            <a:r>
              <a:rPr lang="sv-SE" sz="1200" dirty="0" smtClean="0">
                <a:solidFill>
                  <a:srgbClr val="336DA7"/>
                </a:solidFill>
                <a:latin typeface="Gill Sans W01 Medium"/>
                <a:hlinkClick r:id="rId6" tooltip="Osnabrueck"/>
              </a:rPr>
              <a:t> 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6" tooltip="Osnabrueck"/>
              </a:rPr>
              <a:t>University of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6" tooltip="Osnabrueck"/>
              </a:rPr>
              <a:t>Applied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6" tooltip="Osnabrueck"/>
              </a:rPr>
              <a:t> Sciences,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6" tooltip="Osnabrueck"/>
              </a:rPr>
              <a:t>Germany</a:t>
            </a:r>
            <a:endParaRPr lang="sv-SE" sz="1200" dirty="0">
              <a:solidFill>
                <a:srgbClr val="2B2B2B"/>
              </a:solidFill>
              <a:latin typeface="Gill Sans W01 Book"/>
            </a:endParaRPr>
          </a:p>
          <a:p>
            <a:r>
              <a:rPr lang="sv-SE" sz="1200" u="sng" dirty="0">
                <a:solidFill>
                  <a:srgbClr val="336DA7"/>
                </a:solidFill>
                <a:latin typeface="Gill Sans W01 Medium"/>
                <a:hlinkClick r:id="rId7" tooltip="esigelec"/>
              </a:rPr>
              <a:t>ESIGELEC, Rouen, </a:t>
            </a:r>
            <a:r>
              <a:rPr lang="sv-SE" sz="1200" u="sng" dirty="0" err="1" smtClean="0">
                <a:solidFill>
                  <a:srgbClr val="336DA7"/>
                </a:solidFill>
                <a:latin typeface="Gill Sans W01 Medium"/>
                <a:hlinkClick r:id="rId7" tooltip="esigelec"/>
              </a:rPr>
              <a:t>France</a:t>
            </a:r>
            <a:endParaRPr lang="sv-SE" sz="1200" u="sng" dirty="0" smtClean="0">
              <a:solidFill>
                <a:srgbClr val="336DA7"/>
              </a:solidFill>
              <a:latin typeface="Gill Sans W01 Medium"/>
            </a:endParaRPr>
          </a:p>
          <a:p>
            <a:r>
              <a:rPr lang="sv-SE" sz="1200" dirty="0" err="1" smtClean="0">
                <a:solidFill>
                  <a:srgbClr val="336DA7"/>
                </a:solidFill>
                <a:latin typeface="Gill Sans W01 Medium"/>
                <a:hlinkClick r:id="rId8" tooltip="salerno"/>
              </a:rPr>
              <a:t>Universita</a:t>
            </a:r>
            <a:r>
              <a:rPr lang="sv-SE" sz="1200" dirty="0" smtClean="0">
                <a:solidFill>
                  <a:srgbClr val="336DA7"/>
                </a:solidFill>
                <a:latin typeface="Gill Sans W01 Medium"/>
                <a:hlinkClick r:id="rId8" tooltip="salerno"/>
              </a:rPr>
              <a:t>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8" tooltip="salerno"/>
              </a:rPr>
              <a:t>degli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8" tooltip="salerno"/>
              </a:rPr>
              <a:t> Studie di Salerno,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8" tooltip="salerno"/>
              </a:rPr>
              <a:t>Italy</a:t>
            </a:r>
            <a:endParaRPr lang="sv-SE" sz="1200" dirty="0">
              <a:solidFill>
                <a:srgbClr val="2B2B2B"/>
              </a:solidFill>
              <a:latin typeface="Gill Sans W01 Book"/>
            </a:endParaRPr>
          </a:p>
          <a:p>
            <a:r>
              <a:rPr lang="sv-SE" sz="1200" dirty="0" err="1" smtClean="0">
                <a:solidFill>
                  <a:srgbClr val="336DA7"/>
                </a:solidFill>
                <a:latin typeface="Gill Sans W01 Medium"/>
                <a:hlinkClick r:id="rId9"/>
              </a:rPr>
              <a:t>Lucerne</a:t>
            </a:r>
            <a:r>
              <a:rPr lang="sv-SE" sz="1200" dirty="0" smtClean="0">
                <a:solidFill>
                  <a:srgbClr val="336DA7"/>
                </a:solidFill>
                <a:latin typeface="Gill Sans W01 Medium"/>
                <a:hlinkClick r:id="rId9"/>
              </a:rPr>
              <a:t> 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9"/>
              </a:rPr>
              <a:t>University of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9"/>
              </a:rPr>
              <a:t>Applied</a:t>
            </a:r>
            <a:r>
              <a:rPr lang="sv-SE" sz="1200" dirty="0">
                <a:solidFill>
                  <a:srgbClr val="336DA7"/>
                </a:solidFill>
                <a:latin typeface="Gill Sans W01 Medium"/>
                <a:hlinkClick r:id="rId9"/>
              </a:rPr>
              <a:t> Sciences and Arts, </a:t>
            </a:r>
            <a:r>
              <a:rPr lang="sv-SE" sz="1200" dirty="0" err="1">
                <a:solidFill>
                  <a:srgbClr val="336DA7"/>
                </a:solidFill>
                <a:latin typeface="Gill Sans W01 Medium"/>
                <a:hlinkClick r:id="rId9"/>
              </a:rPr>
              <a:t>Switzerland</a:t>
            </a:r>
            <a:endParaRPr lang="sv-SE" sz="1200" dirty="0">
              <a:solidFill>
                <a:srgbClr val="2B2B2B"/>
              </a:solidFill>
              <a:latin typeface="Gill Sans W01 Book"/>
            </a:endParaRPr>
          </a:p>
          <a:p>
            <a:r>
              <a:rPr lang="sv-SE" sz="1200" dirty="0">
                <a:solidFill>
                  <a:srgbClr val="336DA7"/>
                </a:solidFill>
                <a:latin typeface="Gill Sans W01 Medium"/>
                <a:hlinkClick r:id="rId10" tooltip="Bistu"/>
              </a:rPr>
              <a:t>Beijing Information Science and Technology University, China</a:t>
            </a:r>
            <a:endParaRPr lang="sv-SE" sz="1200" dirty="0">
              <a:solidFill>
                <a:srgbClr val="2B2B2B"/>
              </a:solidFill>
              <a:latin typeface="Gill Sans W01 Book"/>
            </a:endParaRPr>
          </a:p>
          <a:p>
            <a:r>
              <a:rPr lang="sv-SE" sz="1200" dirty="0">
                <a:solidFill>
                  <a:srgbClr val="336DA7"/>
                </a:solidFill>
                <a:latin typeface="Gill Sans W01 Medium"/>
                <a:hlinkClick r:id="rId11" tooltip="BJUT"/>
              </a:rPr>
              <a:t>Beijing University of Technology, China</a:t>
            </a:r>
            <a:endParaRPr lang="sv-SE" sz="1200" dirty="0">
              <a:solidFill>
                <a:srgbClr val="2B2B2B"/>
              </a:solidFill>
              <a:latin typeface="Gill Sans W01 Book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Summer University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Arrangeras </a:t>
            </a:r>
            <a:r>
              <a:rPr lang="en-US" dirty="0" err="1"/>
              <a:t>av</a:t>
            </a:r>
            <a:r>
              <a:rPr lang="en-US" dirty="0"/>
              <a:t> Miun </a:t>
            </a:r>
            <a:r>
              <a:rPr lang="en-US" dirty="0" err="1"/>
              <a:t>tillsammans</a:t>
            </a:r>
            <a:r>
              <a:rPr lang="en-US" dirty="0"/>
              <a:t> med </a:t>
            </a:r>
            <a:r>
              <a:rPr lang="en-US" dirty="0" err="1"/>
              <a:t>partneruniversitet</a:t>
            </a:r>
            <a:endParaRPr lang="en-US" dirty="0"/>
          </a:p>
          <a:p>
            <a:r>
              <a:rPr lang="en-US" dirty="0" err="1"/>
              <a:t>Jobba</a:t>
            </a:r>
            <a:r>
              <a:rPr lang="en-US" dirty="0"/>
              <a:t> i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tillsammans</a:t>
            </a:r>
            <a:r>
              <a:rPr lang="en-US" dirty="0"/>
              <a:t> med </a:t>
            </a:r>
            <a:r>
              <a:rPr lang="en-US" dirty="0" err="1"/>
              <a:t>studenter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hela</a:t>
            </a:r>
            <a:r>
              <a:rPr lang="en-US" dirty="0"/>
              <a:t> </a:t>
            </a:r>
            <a:r>
              <a:rPr lang="en-US" dirty="0" err="1"/>
              <a:t>världen</a:t>
            </a:r>
            <a:endParaRPr lang="en-US" dirty="0"/>
          </a:p>
          <a:p>
            <a:r>
              <a:rPr lang="en-US" dirty="0"/>
              <a:t>2017: </a:t>
            </a:r>
            <a:r>
              <a:rPr lang="en-US" dirty="0" err="1"/>
              <a:t>Hogeschool</a:t>
            </a:r>
            <a:r>
              <a:rPr lang="en-US" dirty="0"/>
              <a:t> van Amsterdam, </a:t>
            </a:r>
            <a:r>
              <a:rPr lang="en-US" dirty="0" err="1"/>
              <a:t>Nederländerna</a:t>
            </a:r>
            <a:endParaRPr lang="en-US" dirty="0"/>
          </a:p>
          <a:p>
            <a:r>
              <a:rPr lang="en-US" dirty="0"/>
              <a:t>2018: Institute of Technology </a:t>
            </a:r>
            <a:r>
              <a:rPr lang="en-US" dirty="0" err="1"/>
              <a:t>Sligo</a:t>
            </a:r>
            <a:r>
              <a:rPr lang="en-US" dirty="0"/>
              <a:t>, </a:t>
            </a:r>
            <a:r>
              <a:rPr lang="en-US" dirty="0" err="1"/>
              <a:t>Irland</a:t>
            </a:r>
            <a:endParaRPr lang="en-US" dirty="0"/>
          </a:p>
          <a:p>
            <a:r>
              <a:rPr lang="en-US" dirty="0"/>
              <a:t>2019: Miun Sundsvall, 12-23 </a:t>
            </a:r>
            <a:r>
              <a:rPr lang="en-US" dirty="0" err="1" smtClean="0"/>
              <a:t>augusti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www.miun.se/summeruniversity</a:t>
            </a:r>
            <a:r>
              <a:rPr lang="sv-SE" dirty="0" smtClean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83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3821" y="357068"/>
            <a:ext cx="7886249" cy="2123804"/>
          </a:xfrm>
        </p:spPr>
        <p:txBody>
          <a:bodyPr/>
          <a:lstStyle/>
          <a:p>
            <a:r>
              <a:rPr lang="da-DK" sz="3200" dirty="0" smtClean="0">
                <a:solidFill>
                  <a:schemeClr val="accent1"/>
                </a:solidFill>
              </a:rPr>
              <a:t>Kontakt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873770" y="3268491"/>
            <a:ext cx="3803079" cy="2891105"/>
          </a:xfrm>
        </p:spPr>
        <p:txBody>
          <a:bodyPr/>
          <a:lstStyle/>
          <a:p>
            <a:r>
              <a:rPr lang="da-DK" b="1" dirty="0">
                <a:solidFill>
                  <a:schemeClr val="accent1"/>
                </a:solidFill>
              </a:rPr>
              <a:t/>
            </a:r>
            <a:br>
              <a:rPr lang="da-DK" b="1" dirty="0">
                <a:solidFill>
                  <a:schemeClr val="accent1"/>
                </a:solidFill>
              </a:rPr>
            </a:br>
            <a:r>
              <a:rPr lang="da-DK" b="1" dirty="0" smtClean="0">
                <a:solidFill>
                  <a:schemeClr val="accent1"/>
                </a:solidFill>
              </a:rPr>
              <a:t>Campus Sundsvall</a:t>
            </a:r>
            <a:endParaRPr lang="da-DK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a-DK" b="1" dirty="0" smtClean="0"/>
              <a:t>Cathrine </a:t>
            </a:r>
            <a:r>
              <a:rPr lang="da-DK" b="1" dirty="0"/>
              <a:t>Gladh, </a:t>
            </a:r>
            <a:r>
              <a:rPr lang="da-DK" dirty="0" smtClean="0"/>
              <a:t>N428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Cathrine.Gladh@miun.se</a:t>
            </a:r>
            <a:endParaRPr lang="da-DK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b="1" dirty="0">
                <a:solidFill>
                  <a:schemeClr val="accent1"/>
                </a:solidFill>
              </a:rPr>
              <a:t>Campus </a:t>
            </a:r>
            <a:r>
              <a:rPr lang="da-DK" b="1" dirty="0" smtClean="0">
                <a:solidFill>
                  <a:schemeClr val="accent1"/>
                </a:solidFill>
              </a:rPr>
              <a:t>Östersund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a-DK" b="1" dirty="0" smtClean="0"/>
              <a:t>Maria Fredlund, </a:t>
            </a:r>
            <a:r>
              <a:rPr lang="da-DK" dirty="0" smtClean="0"/>
              <a:t>G3313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Maria.Fredlund@miun.se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a-DK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82249" y="929389"/>
            <a:ext cx="617059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ämnesrelaterade frågor, tex </a:t>
            </a:r>
            <a:r>
              <a:rPr lang="sv-SE" dirty="0" err="1"/>
              <a:t>kursval</a:t>
            </a:r>
            <a:r>
              <a:rPr lang="sv-SE" dirty="0"/>
              <a:t>, val av </a:t>
            </a:r>
            <a:r>
              <a:rPr lang="sv-SE" dirty="0" smtClean="0"/>
              <a:t>partneruniversitet:</a:t>
            </a:r>
            <a:endParaRPr lang="sv-SE" dirty="0"/>
          </a:p>
          <a:p>
            <a:r>
              <a:rPr lang="sv-SE" b="1" dirty="0"/>
              <a:t>Akademiska kontaktpersoner</a:t>
            </a:r>
          </a:p>
          <a:p>
            <a:r>
              <a:rPr lang="sv-SE" i="1" dirty="0">
                <a:hlinkClick r:id="rId3"/>
              </a:rPr>
              <a:t>https://</a:t>
            </a:r>
            <a:r>
              <a:rPr lang="sv-SE" i="1" dirty="0" smtClean="0">
                <a:hlinkClick r:id="rId3"/>
              </a:rPr>
              <a:t>portal.miun.se/kontakt4</a:t>
            </a:r>
            <a:endParaRPr lang="sv-SE" i="1" dirty="0" smtClean="0"/>
          </a:p>
          <a:p>
            <a:endParaRPr lang="sv-SE" b="1" i="1" dirty="0" smtClean="0"/>
          </a:p>
          <a:p>
            <a:endParaRPr lang="sv-SE" b="1" i="1" dirty="0"/>
          </a:p>
          <a:p>
            <a:pPr algn="ctr"/>
            <a:endParaRPr lang="sv-SE" b="1" i="1" dirty="0" smtClean="0"/>
          </a:p>
          <a:p>
            <a:pPr algn="ctr"/>
            <a:r>
              <a:rPr lang="sv-SE" sz="2000" b="1" dirty="0" smtClean="0"/>
              <a:t>International Relations Office</a:t>
            </a:r>
            <a:r>
              <a:rPr lang="sv-SE" dirty="0" smtClean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Varför utlandstudier?</a:t>
            </a: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Breddad ämnesföreståelse</a:t>
            </a:r>
          </a:p>
          <a:p>
            <a:r>
              <a:rPr lang="da-DK" dirty="0" smtClean="0"/>
              <a:t>Ökad internationell förståelse</a:t>
            </a:r>
          </a:p>
          <a:p>
            <a:r>
              <a:rPr lang="da-DK" dirty="0"/>
              <a:t>Globalt kontaktnät</a:t>
            </a:r>
          </a:p>
          <a:p>
            <a:r>
              <a:rPr lang="da-DK" dirty="0" smtClean="0"/>
              <a:t>Stärkta språkfärdigheter</a:t>
            </a:r>
          </a:p>
          <a:p>
            <a:r>
              <a:rPr lang="da-DK" dirty="0" smtClean="0"/>
              <a:t>Personlig utveckling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Vad krävs?</a:t>
            </a:r>
            <a:endParaRPr lang="da-DK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Antagen vid kurs eller program vid Miun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Minst 60 hp vid utresa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Heltidsstudier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Minst tre månader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71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Hur ansöker man?</a:t>
            </a: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4058739"/>
          </a:xfrm>
        </p:spPr>
        <p:txBody>
          <a:bodyPr/>
          <a:lstStyle/>
          <a:p>
            <a:r>
              <a:rPr lang="da-DK" dirty="0" smtClean="0"/>
              <a:t>Identifiera passande termin för utlandsstudier</a:t>
            </a:r>
          </a:p>
          <a:p>
            <a:r>
              <a:rPr lang="da-DK" dirty="0" smtClean="0"/>
              <a:t>Ansök först om nominering, online på Miuns webb – ansöknings deadline 24 februari inför HT 2019/ VT 2020</a:t>
            </a:r>
          </a:p>
          <a:p>
            <a:r>
              <a:rPr lang="da-DK" dirty="0" smtClean="0"/>
              <a:t>Restplatser för VT 2020 sökbara i september 2019</a:t>
            </a:r>
          </a:p>
          <a:p>
            <a:r>
              <a:rPr lang="da-DK" dirty="0" smtClean="0"/>
              <a:t>Nominering till partneruniversitet</a:t>
            </a:r>
            <a:endParaRPr lang="da-DK" dirty="0"/>
          </a:p>
          <a:p>
            <a:r>
              <a:rPr lang="da-DK" dirty="0" smtClean="0"/>
              <a:t>Ansökan till partneruniversitetet</a:t>
            </a:r>
          </a:p>
          <a:p>
            <a:r>
              <a:rPr lang="da-DK" dirty="0" smtClean="0"/>
              <a:t>Information på </a:t>
            </a:r>
            <a:r>
              <a:rPr lang="da-DK" dirty="0" smtClean="0">
                <a:hlinkClick r:id="rId2"/>
              </a:rPr>
              <a:t>www.miun.se/utlandsstudier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1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Avtal inom Europa – </a:t>
            </a:r>
            <a:r>
              <a:rPr lang="sv-SE" sz="2000" dirty="0" smtClean="0"/>
              <a:t>Erasmus+ avtal</a:t>
            </a:r>
            <a:r>
              <a:rPr lang="sv-SE" sz="2000" dirty="0"/>
              <a:t/>
            </a:r>
            <a:br>
              <a:rPr lang="sv-SE" sz="2000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Inom Europa/EES</a:t>
            </a:r>
          </a:p>
          <a:p>
            <a:r>
              <a:rPr lang="sv-SE" dirty="0" smtClean="0"/>
              <a:t>Avtal med institution/ämnesområde</a:t>
            </a:r>
          </a:p>
          <a:p>
            <a:r>
              <a:rPr lang="sv-SE" dirty="0"/>
              <a:t>Ämnena i din utbildning styr var du kan </a:t>
            </a:r>
            <a:r>
              <a:rPr lang="sv-SE" dirty="0" smtClean="0"/>
              <a:t>åka</a:t>
            </a:r>
          </a:p>
          <a:p>
            <a:r>
              <a:rPr lang="sv-SE" dirty="0" smtClean="0"/>
              <a:t>Bland </a:t>
            </a:r>
            <a:r>
              <a:rPr lang="sv-SE" dirty="0"/>
              <a:t>valbara universitet </a:t>
            </a:r>
            <a:r>
              <a:rPr lang="sv-SE" dirty="0" smtClean="0"/>
              <a:t>för din utbildning finns </a:t>
            </a:r>
            <a:r>
              <a:rPr lang="sv-SE" dirty="0"/>
              <a:t>de som rekommenderas framför andra på grund av god överensstämmelse i </a:t>
            </a:r>
            <a:r>
              <a:rPr lang="sv-SE" dirty="0" smtClean="0"/>
              <a:t>kursutbuden</a:t>
            </a:r>
          </a:p>
          <a:p>
            <a:r>
              <a:rPr lang="sv-SE" dirty="0" smtClean="0"/>
              <a:t>Diskutera alltid med </a:t>
            </a:r>
            <a:r>
              <a:rPr lang="sv-SE" dirty="0"/>
              <a:t>den akademiska kontaktpersonen på din avdelning innan du </a:t>
            </a:r>
            <a:r>
              <a:rPr lang="sv-SE" dirty="0" smtClean="0"/>
              <a:t>söker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5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3683" y="517585"/>
            <a:ext cx="8188311" cy="681487"/>
          </a:xfrm>
        </p:spPr>
        <p:txBody>
          <a:bodyPr/>
          <a:lstStyle/>
          <a:p>
            <a:r>
              <a:rPr lang="sv-SE" dirty="0" smtClean="0"/>
              <a:t>Stipendium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3298" y="1017917"/>
            <a:ext cx="8248695" cy="5365629"/>
          </a:xfrm>
        </p:spPr>
        <p:txBody>
          <a:bodyPr/>
          <a:lstStyle/>
          <a:p>
            <a:r>
              <a:rPr lang="sv-SE" dirty="0" smtClean="0"/>
              <a:t>Erasmusstipendium 315-420 €/månad. Delas ut till alla studenter på utbyte inom Erasmus+ programmet</a:t>
            </a:r>
          </a:p>
          <a:p>
            <a:r>
              <a:rPr lang="sv-SE" dirty="0" smtClean="0"/>
              <a:t>Tågstipendium för Erasmus+: </a:t>
            </a:r>
            <a:r>
              <a:rPr lang="nn-NO"/>
              <a:t>190 € extra (ca 2000 kr)</a:t>
            </a:r>
          </a:p>
          <a:p>
            <a:r>
              <a:rPr lang="sv-SE" smtClean="0"/>
              <a:t>Inga </a:t>
            </a:r>
            <a:r>
              <a:rPr lang="sv-SE" dirty="0" smtClean="0"/>
              <a:t>stipendium för utbytesstudier via </a:t>
            </a:r>
            <a:r>
              <a:rPr lang="sv-SE" dirty="0" err="1" smtClean="0"/>
              <a:t>Miuns</a:t>
            </a:r>
            <a:r>
              <a:rPr lang="sv-SE" dirty="0" smtClean="0"/>
              <a:t> avtal med utomeuropeiska universitet. Dock inga studieavgifter alt. reducerad studieavgift.</a:t>
            </a:r>
          </a:p>
          <a:p>
            <a:pPr marL="0" indent="0">
              <a:buNone/>
            </a:pPr>
            <a:r>
              <a:rPr lang="sv-SE" b="1" dirty="0" smtClean="0"/>
              <a:t>North2North</a:t>
            </a:r>
            <a:endParaRPr lang="sv-SE" b="1" dirty="0"/>
          </a:p>
          <a:p>
            <a:r>
              <a:rPr lang="sv-SE" dirty="0"/>
              <a:t>Lärosäten i Kanada, Alaska, Island, Ryssland, Norge, Danmark, Grönland, Färöarna, Finland</a:t>
            </a:r>
          </a:p>
          <a:p>
            <a:r>
              <a:rPr lang="sv-SE" dirty="0" smtClean="0"/>
              <a:t>Stipendium </a:t>
            </a:r>
            <a:r>
              <a:rPr lang="sv-SE" dirty="0"/>
              <a:t>på ca. 20000 SEK</a:t>
            </a:r>
          </a:p>
          <a:p>
            <a:r>
              <a:rPr lang="sv-SE" dirty="0"/>
              <a:t>Ansökan ska ha koppling till den nordliga hemisfären https://education.uarctic.org/mobility/</a:t>
            </a:r>
          </a:p>
          <a:p>
            <a:r>
              <a:rPr lang="sv-SE" dirty="0" smtClean="0"/>
              <a:t>En ansökningsomgång per år, december-januari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6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3299" y="1276709"/>
            <a:ext cx="8038696" cy="5236235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27 </a:t>
            </a:r>
            <a:r>
              <a:rPr lang="sv-SE" dirty="0"/>
              <a:t>Nordiska lärosäten med ingenjörsutbildning</a:t>
            </a:r>
          </a:p>
          <a:p>
            <a:r>
              <a:rPr lang="sv-SE" dirty="0"/>
              <a:t>Deadline </a:t>
            </a:r>
            <a:r>
              <a:rPr lang="sv-SE" dirty="0" smtClean="0"/>
              <a:t>april</a:t>
            </a:r>
            <a:endParaRPr lang="sv-SE" dirty="0"/>
          </a:p>
          <a:p>
            <a:pPr marL="0" indent="0">
              <a:buNone/>
            </a:pPr>
            <a:endParaRPr lang="sv-SE" dirty="0" smtClean="0">
              <a:hlinkClick r:id="rId2"/>
            </a:endParaRPr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://nordtek.net/travel-scholarships-for-students/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10" y="1621478"/>
            <a:ext cx="601727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572" y="530912"/>
            <a:ext cx="7886249" cy="652145"/>
          </a:xfrm>
        </p:spPr>
        <p:txBody>
          <a:bodyPr/>
          <a:lstStyle/>
          <a:p>
            <a:r>
              <a:rPr lang="en-GB" dirty="0" err="1" smtClean="0"/>
              <a:t>Nordlys</a:t>
            </a:r>
            <a:r>
              <a:rPr lang="en-GB" dirty="0" smtClean="0"/>
              <a:t>–ERASMUS</a:t>
            </a:r>
            <a:br>
              <a:rPr lang="en-GB" dirty="0" smtClean="0"/>
            </a:br>
            <a:r>
              <a:rPr lang="en-GB" sz="2000" b="0" dirty="0" smtClean="0"/>
              <a:t>-</a:t>
            </a:r>
            <a:r>
              <a:rPr lang="en-GB" sz="2000" dirty="0" err="1" smtClean="0"/>
              <a:t>fler</a:t>
            </a:r>
            <a:r>
              <a:rPr lang="en-GB" sz="2000" dirty="0" smtClean="0"/>
              <a:t> </a:t>
            </a:r>
            <a:r>
              <a:rPr lang="en-GB" sz="2000" dirty="0" err="1" smtClean="0"/>
              <a:t>möjligheter</a:t>
            </a:r>
            <a:r>
              <a:rPr lang="en-GB" sz="2000" dirty="0" smtClean="0"/>
              <a:t> </a:t>
            </a:r>
            <a:r>
              <a:rPr lang="en-GB" sz="2000" dirty="0" err="1" smtClean="0"/>
              <a:t>inom</a:t>
            </a:r>
            <a:r>
              <a:rPr lang="en-GB" sz="2000" dirty="0" smtClean="0"/>
              <a:t> </a:t>
            </a:r>
            <a:r>
              <a:rPr lang="en-GB" sz="2000" dirty="0" err="1" smtClean="0"/>
              <a:t>Norden</a:t>
            </a:r>
            <a:endParaRPr lang="en-GB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52091" y="1733909"/>
            <a:ext cx="8359561" cy="45319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Grönland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Norge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Danmark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Finland</a:t>
            </a:r>
          </a:p>
          <a:p>
            <a:endParaRPr lang="en-GB" dirty="0"/>
          </a:p>
          <a:p>
            <a:r>
              <a:rPr lang="en-GB" sz="1800" b="1" dirty="0" smtClean="0"/>
              <a:t>med Erasmus+ </a:t>
            </a:r>
            <a:r>
              <a:rPr lang="en-GB" sz="1800" b="1" dirty="0" err="1" smtClean="0"/>
              <a:t>stipendium</a:t>
            </a:r>
            <a:r>
              <a:rPr lang="en-GB" sz="1800" b="1" dirty="0" smtClean="0"/>
              <a:t>!</a:t>
            </a: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245" b="2245"/>
          <a:stretch>
            <a:fillRect/>
          </a:stretch>
        </p:blipFill>
        <p:spPr>
          <a:xfrm>
            <a:off x="4872356" y="1733909"/>
            <a:ext cx="3885300" cy="39420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414622" y="5675909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Hallgrimskirkja</a:t>
            </a:r>
            <a:r>
              <a:rPr lang="sv-SE" dirty="0"/>
              <a:t>, Reykjavik</a:t>
            </a:r>
          </a:p>
        </p:txBody>
      </p:sp>
    </p:spTree>
    <p:extLst>
      <p:ext uri="{BB962C8B-B14F-4D97-AF65-F5344CB8AC3E}">
        <p14:creationId xmlns:p14="http://schemas.microsoft.com/office/powerpoint/2010/main" val="3152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Stipendium för utlandspraktik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Erasmus+ praktikstipendium</a:t>
            </a:r>
          </a:p>
          <a:p>
            <a:r>
              <a:rPr lang="sv-SE" dirty="0" smtClean="0"/>
              <a:t>Inom EU/EES</a:t>
            </a:r>
          </a:p>
          <a:p>
            <a:r>
              <a:rPr lang="sv-SE" dirty="0" smtClean="0"/>
              <a:t>Praktikperiod 2-12 månader</a:t>
            </a:r>
          </a:p>
          <a:p>
            <a:r>
              <a:rPr lang="sv-SE" dirty="0" smtClean="0"/>
              <a:t>510-615 EUR per månad</a:t>
            </a:r>
          </a:p>
          <a:p>
            <a:r>
              <a:rPr lang="sv-SE" dirty="0" smtClean="0"/>
              <a:t>Tågstipendium </a:t>
            </a:r>
            <a:r>
              <a:rPr lang="sv-SE" smtClean="0"/>
              <a:t>för Erasmus+: 2000 kr extra</a:t>
            </a:r>
          </a:p>
          <a:p>
            <a:r>
              <a:rPr lang="sv-SE" smtClean="0"/>
              <a:t> Löpande </a:t>
            </a:r>
            <a:r>
              <a:rPr lang="sv-SE" dirty="0" smtClean="0"/>
              <a:t>ansökan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portal.miun.se/web/guest/erasmusstipendium-for-praktik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14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4.3.potx" id="{30142268-BD36-4F30-9198-854F57828D1D}" vid="{EEEA3E1D-F920-4B68-8E17-5874EDECF92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2051</TotalTime>
  <Words>475</Words>
  <Application>Microsoft Office PowerPoint</Application>
  <PresentationFormat>Bildspel på skärmen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W01 Book</vt:lpstr>
      <vt:lpstr>Gill Sans W01 Medium</vt:lpstr>
      <vt:lpstr>Office-tema</vt:lpstr>
      <vt:lpstr>1_Office-tema</vt:lpstr>
      <vt:lpstr>Studera utomlands Informationspass 1/3 2019</vt:lpstr>
      <vt:lpstr>Varför utlandstudier?</vt:lpstr>
      <vt:lpstr>Vad krävs?</vt:lpstr>
      <vt:lpstr>Hur ansöker man?</vt:lpstr>
      <vt:lpstr>Avtal inom Europa – Erasmus+ avtal </vt:lpstr>
      <vt:lpstr>Stipendium</vt:lpstr>
      <vt:lpstr>PowerPoint-presentation</vt:lpstr>
      <vt:lpstr>Nordlys–ERASMUS -fler möjligheter inom Norden</vt:lpstr>
      <vt:lpstr>Stipendium för utlandspraktik</vt:lpstr>
      <vt:lpstr>Minor Field Studies - MFS</vt:lpstr>
      <vt:lpstr>Övriga kriterier</vt:lpstr>
      <vt:lpstr>Några förslag</vt:lpstr>
      <vt:lpstr>Summer University</vt:lpstr>
      <vt:lpstr>Kontakt 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Studera utomlands</dc:title>
  <dc:creator>Grut Sara</dc:creator>
  <cp:lastModifiedBy>Eriksson Magnus</cp:lastModifiedBy>
  <cp:revision>86</cp:revision>
  <cp:lastPrinted>2015-05-26T13:42:18Z</cp:lastPrinted>
  <dcterms:created xsi:type="dcterms:W3CDTF">2017-10-03T08:45:27Z</dcterms:created>
  <dcterms:modified xsi:type="dcterms:W3CDTF">2019-06-17T11:05:19Z</dcterms:modified>
</cp:coreProperties>
</file>